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76" r:id="rId3"/>
    <p:sldId id="278" r:id="rId4"/>
    <p:sldId id="257" r:id="rId5"/>
    <p:sldId id="258" r:id="rId6"/>
    <p:sldId id="259" r:id="rId7"/>
    <p:sldId id="260" r:id="rId8"/>
    <p:sldId id="261" r:id="rId9"/>
    <p:sldId id="277" r:id="rId10"/>
    <p:sldId id="262" r:id="rId11"/>
    <p:sldId id="263" r:id="rId12"/>
    <p:sldId id="264" r:id="rId13"/>
    <p:sldId id="269" r:id="rId14"/>
    <p:sldId id="270" r:id="rId15"/>
    <p:sldId id="265" r:id="rId16"/>
    <p:sldId id="271" r:id="rId17"/>
    <p:sldId id="267" r:id="rId18"/>
    <p:sldId id="272" r:id="rId19"/>
    <p:sldId id="273" r:id="rId20"/>
    <p:sldId id="268" r:id="rId21"/>
    <p:sldId id="274" r:id="rId22"/>
    <p:sldId id="275" r:id="rId23"/>
  </p:sldIdLst>
  <p:sldSz cx="10693400" cy="7562850"/>
  <p:notesSz cx="10693400" cy="7562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102" y="15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8A9FBD-6F47-42E9-9D91-60858CFB34AF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32EB20B9-A63E-4108-BB99-9E4FB1CD77F0}">
      <dgm:prSet phldrT="[文本]"/>
      <dgm:spPr/>
      <dgm:t>
        <a:bodyPr/>
        <a:lstStyle/>
        <a:p>
          <a:r>
            <a:rPr lang="zh-CN" altLang="en-US" dirty="0"/>
            <a:t>一、</a:t>
          </a:r>
          <a:endParaRPr lang="en-US" altLang="zh-CN" dirty="0"/>
        </a:p>
        <a:p>
          <a:r>
            <a:rPr lang="zh-CN" altLang="en-US" dirty="0"/>
            <a:t>答题纸设计与印刷</a:t>
          </a:r>
        </a:p>
      </dgm:t>
    </dgm:pt>
    <dgm:pt modelId="{64E3DDA1-C21C-4301-B48D-6C3D07E8BF10}" type="parTrans" cxnId="{0D499EB2-F114-4224-8842-5D9B9C7A0B4F}">
      <dgm:prSet/>
      <dgm:spPr/>
      <dgm:t>
        <a:bodyPr/>
        <a:lstStyle/>
        <a:p>
          <a:endParaRPr lang="zh-CN" altLang="en-US"/>
        </a:p>
      </dgm:t>
    </dgm:pt>
    <dgm:pt modelId="{88173E6C-D027-4BA1-B880-D8A2E12E001B}" type="sibTrans" cxnId="{0D499EB2-F114-4224-8842-5D9B9C7A0B4F}">
      <dgm:prSet/>
      <dgm:spPr/>
      <dgm:t>
        <a:bodyPr/>
        <a:lstStyle/>
        <a:p>
          <a:endParaRPr lang="zh-CN" altLang="en-US"/>
        </a:p>
      </dgm:t>
    </dgm:pt>
    <dgm:pt modelId="{2BE04235-829D-4B26-B221-8225603E52CF}">
      <dgm:prSet phldrT="[文本]"/>
      <dgm:spPr/>
      <dgm:t>
        <a:bodyPr/>
        <a:lstStyle/>
        <a:p>
          <a:r>
            <a:rPr lang="zh-CN" altLang="en-US" dirty="0"/>
            <a:t>二、</a:t>
          </a:r>
          <a:endParaRPr lang="en-US" altLang="zh-CN" dirty="0"/>
        </a:p>
        <a:p>
          <a:r>
            <a:rPr lang="zh-CN" altLang="en-US" dirty="0"/>
            <a:t>考试</a:t>
          </a:r>
        </a:p>
      </dgm:t>
    </dgm:pt>
    <dgm:pt modelId="{DA5D5728-5E9C-4D12-98C6-331C0A678F65}" type="parTrans" cxnId="{470B201A-48F3-4B07-AC33-8F78A3791AEB}">
      <dgm:prSet/>
      <dgm:spPr/>
      <dgm:t>
        <a:bodyPr/>
        <a:lstStyle/>
        <a:p>
          <a:endParaRPr lang="zh-CN" altLang="en-US"/>
        </a:p>
      </dgm:t>
    </dgm:pt>
    <dgm:pt modelId="{339F7C98-C3E9-4B25-96DB-2DB4C6A6A110}" type="sibTrans" cxnId="{470B201A-48F3-4B07-AC33-8F78A3791AEB}">
      <dgm:prSet/>
      <dgm:spPr/>
      <dgm:t>
        <a:bodyPr/>
        <a:lstStyle/>
        <a:p>
          <a:endParaRPr lang="zh-CN" altLang="en-US"/>
        </a:p>
      </dgm:t>
    </dgm:pt>
    <dgm:pt modelId="{398C00ED-9CFC-416C-BB56-E37AC0C86161}">
      <dgm:prSet phldrT="[文本]"/>
      <dgm:spPr/>
      <dgm:t>
        <a:bodyPr/>
        <a:lstStyle/>
        <a:p>
          <a:r>
            <a:rPr lang="zh-CN" altLang="en-US" dirty="0"/>
            <a:t>三、</a:t>
          </a:r>
          <a:endParaRPr lang="en-US" altLang="zh-CN" dirty="0"/>
        </a:p>
        <a:p>
          <a:r>
            <a:rPr lang="zh-CN" altLang="en-US" dirty="0"/>
            <a:t>评阅</a:t>
          </a:r>
        </a:p>
      </dgm:t>
    </dgm:pt>
    <dgm:pt modelId="{158B1020-E695-43FE-B6EE-23BBF9C15108}" type="parTrans" cxnId="{E3498CDC-D966-4A80-BFC1-DA920A510C61}">
      <dgm:prSet/>
      <dgm:spPr/>
      <dgm:t>
        <a:bodyPr/>
        <a:lstStyle/>
        <a:p>
          <a:endParaRPr lang="zh-CN" altLang="en-US"/>
        </a:p>
      </dgm:t>
    </dgm:pt>
    <dgm:pt modelId="{D3124CA3-5498-44AE-925D-737F017643E0}" type="sibTrans" cxnId="{E3498CDC-D966-4A80-BFC1-DA920A510C61}">
      <dgm:prSet/>
      <dgm:spPr/>
      <dgm:t>
        <a:bodyPr/>
        <a:lstStyle/>
        <a:p>
          <a:endParaRPr lang="zh-CN" altLang="en-US"/>
        </a:p>
      </dgm:t>
    </dgm:pt>
    <dgm:pt modelId="{CE5DC1A2-0F88-4EF2-A6F2-C6389FB49148}">
      <dgm:prSet/>
      <dgm:spPr/>
      <dgm:t>
        <a:bodyPr/>
        <a:lstStyle/>
        <a:p>
          <a:r>
            <a:rPr lang="zh-CN" altLang="en-US" dirty="0"/>
            <a:t>四、</a:t>
          </a:r>
          <a:endParaRPr lang="en-US" altLang="zh-CN" dirty="0"/>
        </a:p>
        <a:p>
          <a:r>
            <a:rPr lang="zh-CN" altLang="en-US" dirty="0"/>
            <a:t>扫描答题卡</a:t>
          </a:r>
        </a:p>
      </dgm:t>
    </dgm:pt>
    <dgm:pt modelId="{C8BA6137-317E-41C5-9BC1-502666FBEA43}" type="parTrans" cxnId="{7476B014-4244-4F76-B25F-C3FF0CDBEB69}">
      <dgm:prSet/>
      <dgm:spPr/>
      <dgm:t>
        <a:bodyPr/>
        <a:lstStyle/>
        <a:p>
          <a:endParaRPr lang="zh-CN" altLang="en-US"/>
        </a:p>
      </dgm:t>
    </dgm:pt>
    <dgm:pt modelId="{255FE7D3-F1B7-425B-94E8-46F176DBB4D3}" type="sibTrans" cxnId="{7476B014-4244-4F76-B25F-C3FF0CDBEB69}">
      <dgm:prSet/>
      <dgm:spPr/>
      <dgm:t>
        <a:bodyPr/>
        <a:lstStyle/>
        <a:p>
          <a:endParaRPr lang="zh-CN" altLang="en-US"/>
        </a:p>
      </dgm:t>
    </dgm:pt>
    <dgm:pt modelId="{39ECF6D3-14A9-408D-A9BC-D93BA244CB3C}">
      <dgm:prSet/>
      <dgm:spPr/>
      <dgm:t>
        <a:bodyPr/>
        <a:lstStyle/>
        <a:p>
          <a:r>
            <a:rPr lang="zh-CN" altLang="en-US" dirty="0"/>
            <a:t>五、</a:t>
          </a:r>
          <a:endParaRPr lang="en-US" altLang="zh-CN" dirty="0"/>
        </a:p>
        <a:p>
          <a:r>
            <a:rPr lang="zh-CN" altLang="en-US" dirty="0"/>
            <a:t>发送后台</a:t>
          </a:r>
          <a:r>
            <a:rPr lang="en-US" altLang="zh-CN" dirty="0"/>
            <a:t>,</a:t>
          </a:r>
          <a:r>
            <a:rPr lang="zh-CN" altLang="en-US" dirty="0"/>
            <a:t>得各题小分</a:t>
          </a:r>
        </a:p>
      </dgm:t>
    </dgm:pt>
    <dgm:pt modelId="{378FBF37-AD6E-47E3-990B-E5FF5EE226AD}" type="parTrans" cxnId="{60D37AD4-7B58-42CE-80FE-9AD1C44F3E26}">
      <dgm:prSet/>
      <dgm:spPr/>
      <dgm:t>
        <a:bodyPr/>
        <a:lstStyle/>
        <a:p>
          <a:endParaRPr lang="zh-CN" altLang="en-US"/>
        </a:p>
      </dgm:t>
    </dgm:pt>
    <dgm:pt modelId="{F1403247-DCCA-45EA-BAF8-62161405857B}" type="sibTrans" cxnId="{60D37AD4-7B58-42CE-80FE-9AD1C44F3E26}">
      <dgm:prSet/>
      <dgm:spPr/>
      <dgm:t>
        <a:bodyPr/>
        <a:lstStyle/>
        <a:p>
          <a:endParaRPr lang="zh-CN" altLang="en-US"/>
        </a:p>
      </dgm:t>
    </dgm:pt>
    <dgm:pt modelId="{8C570861-F1C6-40D3-8C7F-FA2FC5D4EFB7}">
      <dgm:prSet/>
      <dgm:spPr/>
      <dgm:t>
        <a:bodyPr/>
        <a:lstStyle/>
        <a:p>
          <a:r>
            <a:rPr lang="zh-CN" altLang="en-US" dirty="0"/>
            <a:t>六、</a:t>
          </a:r>
          <a:endParaRPr lang="en-US" altLang="zh-CN" dirty="0"/>
        </a:p>
        <a:p>
          <a:r>
            <a:rPr lang="zh-CN" altLang="en-US" dirty="0"/>
            <a:t>导入在线系统生成达成度报告</a:t>
          </a:r>
        </a:p>
      </dgm:t>
    </dgm:pt>
    <dgm:pt modelId="{892A2953-E701-48C8-B661-8E7CF18FD88E}" type="parTrans" cxnId="{3E32E6A7-5199-489E-B7F0-5B0769DEDBC5}">
      <dgm:prSet/>
      <dgm:spPr/>
      <dgm:t>
        <a:bodyPr/>
        <a:lstStyle/>
        <a:p>
          <a:endParaRPr lang="zh-CN" altLang="en-US"/>
        </a:p>
      </dgm:t>
    </dgm:pt>
    <dgm:pt modelId="{EF3ACB85-6B79-43E1-A875-21837814E152}" type="sibTrans" cxnId="{3E32E6A7-5199-489E-B7F0-5B0769DEDBC5}">
      <dgm:prSet/>
      <dgm:spPr/>
      <dgm:t>
        <a:bodyPr/>
        <a:lstStyle/>
        <a:p>
          <a:endParaRPr lang="zh-CN" altLang="en-US"/>
        </a:p>
      </dgm:t>
    </dgm:pt>
    <dgm:pt modelId="{6D2917D6-9117-4ED7-BCDF-FE172A08C6C2}">
      <dgm:prSet/>
      <dgm:spPr/>
      <dgm:t>
        <a:bodyPr/>
        <a:lstStyle/>
        <a:p>
          <a:r>
            <a:rPr lang="zh-CN" altLang="en-US" dirty="0"/>
            <a:t>七、</a:t>
          </a:r>
          <a:endParaRPr lang="en-US" altLang="zh-CN" dirty="0"/>
        </a:p>
        <a:p>
          <a:r>
            <a:rPr lang="zh-CN" altLang="en-US" dirty="0"/>
            <a:t>完善达成度报告</a:t>
          </a:r>
        </a:p>
      </dgm:t>
    </dgm:pt>
    <dgm:pt modelId="{487D5A13-E44C-4E6B-9118-E062E4418B52}" type="parTrans" cxnId="{0EA10A8C-06FB-41C1-8372-F2BFC94D96AD}">
      <dgm:prSet/>
      <dgm:spPr/>
      <dgm:t>
        <a:bodyPr/>
        <a:lstStyle/>
        <a:p>
          <a:endParaRPr lang="zh-CN" altLang="en-US"/>
        </a:p>
      </dgm:t>
    </dgm:pt>
    <dgm:pt modelId="{47E80C27-B850-48E3-96B7-6965CD98DE7C}" type="sibTrans" cxnId="{0EA10A8C-06FB-41C1-8372-F2BFC94D96AD}">
      <dgm:prSet/>
      <dgm:spPr/>
      <dgm:t>
        <a:bodyPr/>
        <a:lstStyle/>
        <a:p>
          <a:endParaRPr lang="zh-CN" altLang="en-US"/>
        </a:p>
      </dgm:t>
    </dgm:pt>
    <dgm:pt modelId="{2DD577C8-0ED1-4533-B3A7-359206DEC92C}" type="pres">
      <dgm:prSet presAssocID="{028A9FBD-6F47-42E9-9D91-60858CFB34AF}" presName="Name0" presStyleCnt="0">
        <dgm:presLayoutVars>
          <dgm:dir/>
          <dgm:resizeHandles val="exact"/>
        </dgm:presLayoutVars>
      </dgm:prSet>
      <dgm:spPr/>
    </dgm:pt>
    <dgm:pt modelId="{07E8CB16-FCFC-487C-881F-49B7E2E40571}" type="pres">
      <dgm:prSet presAssocID="{32EB20B9-A63E-4108-BB99-9E4FB1CD77F0}" presName="node" presStyleLbl="node1" presStyleIdx="0" presStyleCnt="7">
        <dgm:presLayoutVars>
          <dgm:bulletEnabled val="1"/>
        </dgm:presLayoutVars>
      </dgm:prSet>
      <dgm:spPr/>
    </dgm:pt>
    <dgm:pt modelId="{353A92F9-B658-4B9A-93B7-21273EA5FB81}" type="pres">
      <dgm:prSet presAssocID="{88173E6C-D027-4BA1-B880-D8A2E12E001B}" presName="sibTrans" presStyleLbl="sibTrans2D1" presStyleIdx="0" presStyleCnt="6"/>
      <dgm:spPr/>
    </dgm:pt>
    <dgm:pt modelId="{CDECF70B-503E-4650-9AE5-50DF5D5D5A9A}" type="pres">
      <dgm:prSet presAssocID="{88173E6C-D027-4BA1-B880-D8A2E12E001B}" presName="connectorText" presStyleLbl="sibTrans2D1" presStyleIdx="0" presStyleCnt="6"/>
      <dgm:spPr/>
    </dgm:pt>
    <dgm:pt modelId="{00F2D0CE-06FA-48B5-A8E4-82CEED7521C2}" type="pres">
      <dgm:prSet presAssocID="{2BE04235-829D-4B26-B221-8225603E52CF}" presName="node" presStyleLbl="node1" presStyleIdx="1" presStyleCnt="7">
        <dgm:presLayoutVars>
          <dgm:bulletEnabled val="1"/>
        </dgm:presLayoutVars>
      </dgm:prSet>
      <dgm:spPr/>
    </dgm:pt>
    <dgm:pt modelId="{FD701AFE-20FE-43DA-9B11-F555BD58C1DC}" type="pres">
      <dgm:prSet presAssocID="{339F7C98-C3E9-4B25-96DB-2DB4C6A6A110}" presName="sibTrans" presStyleLbl="sibTrans2D1" presStyleIdx="1" presStyleCnt="6"/>
      <dgm:spPr/>
    </dgm:pt>
    <dgm:pt modelId="{59A52071-78F4-44FA-AB01-BD4FED004ABF}" type="pres">
      <dgm:prSet presAssocID="{339F7C98-C3E9-4B25-96DB-2DB4C6A6A110}" presName="connectorText" presStyleLbl="sibTrans2D1" presStyleIdx="1" presStyleCnt="6"/>
      <dgm:spPr/>
    </dgm:pt>
    <dgm:pt modelId="{63D85016-32D5-49C2-9B6D-94AAB84E077E}" type="pres">
      <dgm:prSet presAssocID="{398C00ED-9CFC-416C-BB56-E37AC0C86161}" presName="node" presStyleLbl="node1" presStyleIdx="2" presStyleCnt="7">
        <dgm:presLayoutVars>
          <dgm:bulletEnabled val="1"/>
        </dgm:presLayoutVars>
      </dgm:prSet>
      <dgm:spPr/>
    </dgm:pt>
    <dgm:pt modelId="{E742113F-C561-4E5A-B91A-6F8474FCBFEC}" type="pres">
      <dgm:prSet presAssocID="{D3124CA3-5498-44AE-925D-737F017643E0}" presName="sibTrans" presStyleLbl="sibTrans2D1" presStyleIdx="2" presStyleCnt="6"/>
      <dgm:spPr/>
    </dgm:pt>
    <dgm:pt modelId="{10A3B00C-10EE-43BB-85B1-ACC465FF5DB3}" type="pres">
      <dgm:prSet presAssocID="{D3124CA3-5498-44AE-925D-737F017643E0}" presName="connectorText" presStyleLbl="sibTrans2D1" presStyleIdx="2" presStyleCnt="6"/>
      <dgm:spPr/>
    </dgm:pt>
    <dgm:pt modelId="{49BFA94B-1313-4977-8885-CB56EB609D39}" type="pres">
      <dgm:prSet presAssocID="{CE5DC1A2-0F88-4EF2-A6F2-C6389FB49148}" presName="node" presStyleLbl="node1" presStyleIdx="3" presStyleCnt="7">
        <dgm:presLayoutVars>
          <dgm:bulletEnabled val="1"/>
        </dgm:presLayoutVars>
      </dgm:prSet>
      <dgm:spPr/>
    </dgm:pt>
    <dgm:pt modelId="{B933C2B8-0CB2-4150-9BB5-A87C7E9E7348}" type="pres">
      <dgm:prSet presAssocID="{255FE7D3-F1B7-425B-94E8-46F176DBB4D3}" presName="sibTrans" presStyleLbl="sibTrans2D1" presStyleIdx="3" presStyleCnt="6"/>
      <dgm:spPr/>
    </dgm:pt>
    <dgm:pt modelId="{5E133AC2-D578-49D7-A847-E78F68C6F50C}" type="pres">
      <dgm:prSet presAssocID="{255FE7D3-F1B7-425B-94E8-46F176DBB4D3}" presName="connectorText" presStyleLbl="sibTrans2D1" presStyleIdx="3" presStyleCnt="6"/>
      <dgm:spPr/>
    </dgm:pt>
    <dgm:pt modelId="{FD542185-71B9-4445-A943-188D36741D26}" type="pres">
      <dgm:prSet presAssocID="{39ECF6D3-14A9-408D-A9BC-D93BA244CB3C}" presName="node" presStyleLbl="node1" presStyleIdx="4" presStyleCnt="7">
        <dgm:presLayoutVars>
          <dgm:bulletEnabled val="1"/>
        </dgm:presLayoutVars>
      </dgm:prSet>
      <dgm:spPr/>
    </dgm:pt>
    <dgm:pt modelId="{24A43774-D4B3-40FD-B35C-AF1A4786281C}" type="pres">
      <dgm:prSet presAssocID="{F1403247-DCCA-45EA-BAF8-62161405857B}" presName="sibTrans" presStyleLbl="sibTrans2D1" presStyleIdx="4" presStyleCnt="6"/>
      <dgm:spPr/>
    </dgm:pt>
    <dgm:pt modelId="{EC7B30F7-D20F-4BE2-B90F-A35DA7E66677}" type="pres">
      <dgm:prSet presAssocID="{F1403247-DCCA-45EA-BAF8-62161405857B}" presName="connectorText" presStyleLbl="sibTrans2D1" presStyleIdx="4" presStyleCnt="6"/>
      <dgm:spPr/>
    </dgm:pt>
    <dgm:pt modelId="{8C7B2FC7-E076-49B9-BFC0-9AE44241AB9E}" type="pres">
      <dgm:prSet presAssocID="{8C570861-F1C6-40D3-8C7F-FA2FC5D4EFB7}" presName="node" presStyleLbl="node1" presStyleIdx="5" presStyleCnt="7">
        <dgm:presLayoutVars>
          <dgm:bulletEnabled val="1"/>
        </dgm:presLayoutVars>
      </dgm:prSet>
      <dgm:spPr/>
    </dgm:pt>
    <dgm:pt modelId="{E57FE63F-73BC-487E-89DF-D44975D025E6}" type="pres">
      <dgm:prSet presAssocID="{EF3ACB85-6B79-43E1-A875-21837814E152}" presName="sibTrans" presStyleLbl="sibTrans2D1" presStyleIdx="5" presStyleCnt="6"/>
      <dgm:spPr/>
    </dgm:pt>
    <dgm:pt modelId="{151E9D87-094C-4F97-95BC-0D29AB4A2D02}" type="pres">
      <dgm:prSet presAssocID="{EF3ACB85-6B79-43E1-A875-21837814E152}" presName="connectorText" presStyleLbl="sibTrans2D1" presStyleIdx="5" presStyleCnt="6"/>
      <dgm:spPr/>
    </dgm:pt>
    <dgm:pt modelId="{74B7CF15-7DF7-400F-9733-EB858FB23052}" type="pres">
      <dgm:prSet presAssocID="{6D2917D6-9117-4ED7-BCDF-FE172A08C6C2}" presName="node" presStyleLbl="node1" presStyleIdx="6" presStyleCnt="7">
        <dgm:presLayoutVars>
          <dgm:bulletEnabled val="1"/>
        </dgm:presLayoutVars>
      </dgm:prSet>
      <dgm:spPr/>
    </dgm:pt>
  </dgm:ptLst>
  <dgm:cxnLst>
    <dgm:cxn modelId="{05C05106-7B46-4C29-ACCD-083EFF594AE6}" type="presOf" srcId="{339F7C98-C3E9-4B25-96DB-2DB4C6A6A110}" destId="{59A52071-78F4-44FA-AB01-BD4FED004ABF}" srcOrd="1" destOrd="0" presId="urn:microsoft.com/office/officeart/2005/8/layout/process1"/>
    <dgm:cxn modelId="{F9B1FE10-CED2-44A5-ABBE-BDDE300230AB}" type="presOf" srcId="{F1403247-DCCA-45EA-BAF8-62161405857B}" destId="{EC7B30F7-D20F-4BE2-B90F-A35DA7E66677}" srcOrd="1" destOrd="0" presId="urn:microsoft.com/office/officeart/2005/8/layout/process1"/>
    <dgm:cxn modelId="{7476B014-4244-4F76-B25F-C3FF0CDBEB69}" srcId="{028A9FBD-6F47-42E9-9D91-60858CFB34AF}" destId="{CE5DC1A2-0F88-4EF2-A6F2-C6389FB49148}" srcOrd="3" destOrd="0" parTransId="{C8BA6137-317E-41C5-9BC1-502666FBEA43}" sibTransId="{255FE7D3-F1B7-425B-94E8-46F176DBB4D3}"/>
    <dgm:cxn modelId="{470B201A-48F3-4B07-AC33-8F78A3791AEB}" srcId="{028A9FBD-6F47-42E9-9D91-60858CFB34AF}" destId="{2BE04235-829D-4B26-B221-8225603E52CF}" srcOrd="1" destOrd="0" parTransId="{DA5D5728-5E9C-4D12-98C6-331C0A678F65}" sibTransId="{339F7C98-C3E9-4B25-96DB-2DB4C6A6A110}"/>
    <dgm:cxn modelId="{22DCCF1D-761D-4EDA-B512-D2F1AF52F34A}" type="presOf" srcId="{D3124CA3-5498-44AE-925D-737F017643E0}" destId="{10A3B00C-10EE-43BB-85B1-ACC465FF5DB3}" srcOrd="1" destOrd="0" presId="urn:microsoft.com/office/officeart/2005/8/layout/process1"/>
    <dgm:cxn modelId="{22DC6729-CAE0-4435-BDB2-148E9BEDFA06}" type="presOf" srcId="{88173E6C-D027-4BA1-B880-D8A2E12E001B}" destId="{353A92F9-B658-4B9A-93B7-21273EA5FB81}" srcOrd="0" destOrd="0" presId="urn:microsoft.com/office/officeart/2005/8/layout/process1"/>
    <dgm:cxn modelId="{75905836-C445-4787-A37E-DD20F4428311}" type="presOf" srcId="{6D2917D6-9117-4ED7-BCDF-FE172A08C6C2}" destId="{74B7CF15-7DF7-400F-9733-EB858FB23052}" srcOrd="0" destOrd="0" presId="urn:microsoft.com/office/officeart/2005/8/layout/process1"/>
    <dgm:cxn modelId="{11809939-FAF8-48CE-B2AD-CCB699CD8532}" type="presOf" srcId="{F1403247-DCCA-45EA-BAF8-62161405857B}" destId="{24A43774-D4B3-40FD-B35C-AF1A4786281C}" srcOrd="0" destOrd="0" presId="urn:microsoft.com/office/officeart/2005/8/layout/process1"/>
    <dgm:cxn modelId="{09D1355D-7A87-4154-B923-8FA6B2FAFBD1}" type="presOf" srcId="{EF3ACB85-6B79-43E1-A875-21837814E152}" destId="{E57FE63F-73BC-487E-89DF-D44975D025E6}" srcOrd="0" destOrd="0" presId="urn:microsoft.com/office/officeart/2005/8/layout/process1"/>
    <dgm:cxn modelId="{494BEA5E-DEB3-4E37-BAC2-8BEDDE239BBC}" type="presOf" srcId="{028A9FBD-6F47-42E9-9D91-60858CFB34AF}" destId="{2DD577C8-0ED1-4533-B3A7-359206DEC92C}" srcOrd="0" destOrd="0" presId="urn:microsoft.com/office/officeart/2005/8/layout/process1"/>
    <dgm:cxn modelId="{0C22F76C-E607-4AAF-BA16-1ECB6DEE5AD6}" type="presOf" srcId="{339F7C98-C3E9-4B25-96DB-2DB4C6A6A110}" destId="{FD701AFE-20FE-43DA-9B11-F555BD58C1DC}" srcOrd="0" destOrd="0" presId="urn:microsoft.com/office/officeart/2005/8/layout/process1"/>
    <dgm:cxn modelId="{9B31726E-0B06-408E-9E02-8EEA813C0785}" type="presOf" srcId="{CE5DC1A2-0F88-4EF2-A6F2-C6389FB49148}" destId="{49BFA94B-1313-4977-8885-CB56EB609D39}" srcOrd="0" destOrd="0" presId="urn:microsoft.com/office/officeart/2005/8/layout/process1"/>
    <dgm:cxn modelId="{DC9B137E-FF91-417A-8DF8-6A964602F037}" type="presOf" srcId="{255FE7D3-F1B7-425B-94E8-46F176DBB4D3}" destId="{B933C2B8-0CB2-4150-9BB5-A87C7E9E7348}" srcOrd="0" destOrd="0" presId="urn:microsoft.com/office/officeart/2005/8/layout/process1"/>
    <dgm:cxn modelId="{0EA10A8C-06FB-41C1-8372-F2BFC94D96AD}" srcId="{028A9FBD-6F47-42E9-9D91-60858CFB34AF}" destId="{6D2917D6-9117-4ED7-BCDF-FE172A08C6C2}" srcOrd="6" destOrd="0" parTransId="{487D5A13-E44C-4E6B-9118-E062E4418B52}" sibTransId="{47E80C27-B850-48E3-96B7-6965CD98DE7C}"/>
    <dgm:cxn modelId="{8FD7968E-079A-48B6-AC17-4F2B66477B85}" type="presOf" srcId="{88173E6C-D027-4BA1-B880-D8A2E12E001B}" destId="{CDECF70B-503E-4650-9AE5-50DF5D5D5A9A}" srcOrd="1" destOrd="0" presId="urn:microsoft.com/office/officeart/2005/8/layout/process1"/>
    <dgm:cxn modelId="{150496A3-F0F4-4347-BF28-61409B44469C}" type="presOf" srcId="{EF3ACB85-6B79-43E1-A875-21837814E152}" destId="{151E9D87-094C-4F97-95BC-0D29AB4A2D02}" srcOrd="1" destOrd="0" presId="urn:microsoft.com/office/officeart/2005/8/layout/process1"/>
    <dgm:cxn modelId="{6F710CA5-62CD-4752-A7FB-018E2A0F305D}" type="presOf" srcId="{255FE7D3-F1B7-425B-94E8-46F176DBB4D3}" destId="{5E133AC2-D578-49D7-A847-E78F68C6F50C}" srcOrd="1" destOrd="0" presId="urn:microsoft.com/office/officeart/2005/8/layout/process1"/>
    <dgm:cxn modelId="{3E32E6A7-5199-489E-B7F0-5B0769DEDBC5}" srcId="{028A9FBD-6F47-42E9-9D91-60858CFB34AF}" destId="{8C570861-F1C6-40D3-8C7F-FA2FC5D4EFB7}" srcOrd="5" destOrd="0" parTransId="{892A2953-E701-48C8-B661-8E7CF18FD88E}" sibTransId="{EF3ACB85-6B79-43E1-A875-21837814E152}"/>
    <dgm:cxn modelId="{FD3780AD-A22E-45DB-A340-94A8CA272362}" type="presOf" srcId="{D3124CA3-5498-44AE-925D-737F017643E0}" destId="{E742113F-C561-4E5A-B91A-6F8474FCBFEC}" srcOrd="0" destOrd="0" presId="urn:microsoft.com/office/officeart/2005/8/layout/process1"/>
    <dgm:cxn modelId="{0D499EB2-F114-4224-8842-5D9B9C7A0B4F}" srcId="{028A9FBD-6F47-42E9-9D91-60858CFB34AF}" destId="{32EB20B9-A63E-4108-BB99-9E4FB1CD77F0}" srcOrd="0" destOrd="0" parTransId="{64E3DDA1-C21C-4301-B48D-6C3D07E8BF10}" sibTransId="{88173E6C-D027-4BA1-B880-D8A2E12E001B}"/>
    <dgm:cxn modelId="{C12886B6-E5C9-45F7-839C-5465BB23F3C8}" type="presOf" srcId="{2BE04235-829D-4B26-B221-8225603E52CF}" destId="{00F2D0CE-06FA-48B5-A8E4-82CEED7521C2}" srcOrd="0" destOrd="0" presId="urn:microsoft.com/office/officeart/2005/8/layout/process1"/>
    <dgm:cxn modelId="{60099EBB-F933-407B-AB4C-51CB668A61BF}" type="presOf" srcId="{39ECF6D3-14A9-408D-A9BC-D93BA244CB3C}" destId="{FD542185-71B9-4445-A943-188D36741D26}" srcOrd="0" destOrd="0" presId="urn:microsoft.com/office/officeart/2005/8/layout/process1"/>
    <dgm:cxn modelId="{047AC3C3-8A15-459E-8F09-1F35D5E3313D}" type="presOf" srcId="{8C570861-F1C6-40D3-8C7F-FA2FC5D4EFB7}" destId="{8C7B2FC7-E076-49B9-BFC0-9AE44241AB9E}" srcOrd="0" destOrd="0" presId="urn:microsoft.com/office/officeart/2005/8/layout/process1"/>
    <dgm:cxn modelId="{60D37AD4-7B58-42CE-80FE-9AD1C44F3E26}" srcId="{028A9FBD-6F47-42E9-9D91-60858CFB34AF}" destId="{39ECF6D3-14A9-408D-A9BC-D93BA244CB3C}" srcOrd="4" destOrd="0" parTransId="{378FBF37-AD6E-47E3-990B-E5FF5EE226AD}" sibTransId="{F1403247-DCCA-45EA-BAF8-62161405857B}"/>
    <dgm:cxn modelId="{E3498CDC-D966-4A80-BFC1-DA920A510C61}" srcId="{028A9FBD-6F47-42E9-9D91-60858CFB34AF}" destId="{398C00ED-9CFC-416C-BB56-E37AC0C86161}" srcOrd="2" destOrd="0" parTransId="{158B1020-E695-43FE-B6EE-23BBF9C15108}" sibTransId="{D3124CA3-5498-44AE-925D-737F017643E0}"/>
    <dgm:cxn modelId="{5D472FF2-3956-488C-AF3C-C89D1B66058E}" type="presOf" srcId="{398C00ED-9CFC-416C-BB56-E37AC0C86161}" destId="{63D85016-32D5-49C2-9B6D-94AAB84E077E}" srcOrd="0" destOrd="0" presId="urn:microsoft.com/office/officeart/2005/8/layout/process1"/>
    <dgm:cxn modelId="{87B7D0F4-E0F7-461A-AF7A-053E1D65D9F2}" type="presOf" srcId="{32EB20B9-A63E-4108-BB99-9E4FB1CD77F0}" destId="{07E8CB16-FCFC-487C-881F-49B7E2E40571}" srcOrd="0" destOrd="0" presId="urn:microsoft.com/office/officeart/2005/8/layout/process1"/>
    <dgm:cxn modelId="{869C6726-6E03-4CC3-A933-1FBF99965C35}" type="presParOf" srcId="{2DD577C8-0ED1-4533-B3A7-359206DEC92C}" destId="{07E8CB16-FCFC-487C-881F-49B7E2E40571}" srcOrd="0" destOrd="0" presId="urn:microsoft.com/office/officeart/2005/8/layout/process1"/>
    <dgm:cxn modelId="{1ABEFBA1-1A15-49DA-8981-5873E2920CB6}" type="presParOf" srcId="{2DD577C8-0ED1-4533-B3A7-359206DEC92C}" destId="{353A92F9-B658-4B9A-93B7-21273EA5FB81}" srcOrd="1" destOrd="0" presId="urn:microsoft.com/office/officeart/2005/8/layout/process1"/>
    <dgm:cxn modelId="{A050AFE4-DC2D-4F5C-913C-3171BB8D0636}" type="presParOf" srcId="{353A92F9-B658-4B9A-93B7-21273EA5FB81}" destId="{CDECF70B-503E-4650-9AE5-50DF5D5D5A9A}" srcOrd="0" destOrd="0" presId="urn:microsoft.com/office/officeart/2005/8/layout/process1"/>
    <dgm:cxn modelId="{26843F4C-297F-4E89-B889-27D052CBB95C}" type="presParOf" srcId="{2DD577C8-0ED1-4533-B3A7-359206DEC92C}" destId="{00F2D0CE-06FA-48B5-A8E4-82CEED7521C2}" srcOrd="2" destOrd="0" presId="urn:microsoft.com/office/officeart/2005/8/layout/process1"/>
    <dgm:cxn modelId="{37B442D2-0958-4A42-AADB-3197DB41A04E}" type="presParOf" srcId="{2DD577C8-0ED1-4533-B3A7-359206DEC92C}" destId="{FD701AFE-20FE-43DA-9B11-F555BD58C1DC}" srcOrd="3" destOrd="0" presId="urn:microsoft.com/office/officeart/2005/8/layout/process1"/>
    <dgm:cxn modelId="{D27AF557-5B94-4551-92D7-36C3C13EC44F}" type="presParOf" srcId="{FD701AFE-20FE-43DA-9B11-F555BD58C1DC}" destId="{59A52071-78F4-44FA-AB01-BD4FED004ABF}" srcOrd="0" destOrd="0" presId="urn:microsoft.com/office/officeart/2005/8/layout/process1"/>
    <dgm:cxn modelId="{B405CA38-3B0B-4E3B-9A5F-0A9D133F0940}" type="presParOf" srcId="{2DD577C8-0ED1-4533-B3A7-359206DEC92C}" destId="{63D85016-32D5-49C2-9B6D-94AAB84E077E}" srcOrd="4" destOrd="0" presId="urn:microsoft.com/office/officeart/2005/8/layout/process1"/>
    <dgm:cxn modelId="{6DE6041F-2158-45A8-AFA2-08C7459D5628}" type="presParOf" srcId="{2DD577C8-0ED1-4533-B3A7-359206DEC92C}" destId="{E742113F-C561-4E5A-B91A-6F8474FCBFEC}" srcOrd="5" destOrd="0" presId="urn:microsoft.com/office/officeart/2005/8/layout/process1"/>
    <dgm:cxn modelId="{8C5CD0FF-8A23-48AE-8BDC-DF09C22754AE}" type="presParOf" srcId="{E742113F-C561-4E5A-B91A-6F8474FCBFEC}" destId="{10A3B00C-10EE-43BB-85B1-ACC465FF5DB3}" srcOrd="0" destOrd="0" presId="urn:microsoft.com/office/officeart/2005/8/layout/process1"/>
    <dgm:cxn modelId="{BAE1FD1C-32CF-4686-90FE-69A654FC7EC5}" type="presParOf" srcId="{2DD577C8-0ED1-4533-B3A7-359206DEC92C}" destId="{49BFA94B-1313-4977-8885-CB56EB609D39}" srcOrd="6" destOrd="0" presId="urn:microsoft.com/office/officeart/2005/8/layout/process1"/>
    <dgm:cxn modelId="{CA9F6F63-4E49-47D9-99D2-08027933C7E3}" type="presParOf" srcId="{2DD577C8-0ED1-4533-B3A7-359206DEC92C}" destId="{B933C2B8-0CB2-4150-9BB5-A87C7E9E7348}" srcOrd="7" destOrd="0" presId="urn:microsoft.com/office/officeart/2005/8/layout/process1"/>
    <dgm:cxn modelId="{E87959C3-549E-40EC-906B-A9C483466CA0}" type="presParOf" srcId="{B933C2B8-0CB2-4150-9BB5-A87C7E9E7348}" destId="{5E133AC2-D578-49D7-A847-E78F68C6F50C}" srcOrd="0" destOrd="0" presId="urn:microsoft.com/office/officeart/2005/8/layout/process1"/>
    <dgm:cxn modelId="{07D4B347-3EEE-4B90-8F0F-E407EC1B5671}" type="presParOf" srcId="{2DD577C8-0ED1-4533-B3A7-359206DEC92C}" destId="{FD542185-71B9-4445-A943-188D36741D26}" srcOrd="8" destOrd="0" presId="urn:microsoft.com/office/officeart/2005/8/layout/process1"/>
    <dgm:cxn modelId="{55AA9D6D-C6A6-46AA-9E56-E37C15F2BBAC}" type="presParOf" srcId="{2DD577C8-0ED1-4533-B3A7-359206DEC92C}" destId="{24A43774-D4B3-40FD-B35C-AF1A4786281C}" srcOrd="9" destOrd="0" presId="urn:microsoft.com/office/officeart/2005/8/layout/process1"/>
    <dgm:cxn modelId="{0B49DBA5-58AD-41CB-8A3A-6113574F2D18}" type="presParOf" srcId="{24A43774-D4B3-40FD-B35C-AF1A4786281C}" destId="{EC7B30F7-D20F-4BE2-B90F-A35DA7E66677}" srcOrd="0" destOrd="0" presId="urn:microsoft.com/office/officeart/2005/8/layout/process1"/>
    <dgm:cxn modelId="{4955A8E3-6012-45D6-BC84-AE636E49C36F}" type="presParOf" srcId="{2DD577C8-0ED1-4533-B3A7-359206DEC92C}" destId="{8C7B2FC7-E076-49B9-BFC0-9AE44241AB9E}" srcOrd="10" destOrd="0" presId="urn:microsoft.com/office/officeart/2005/8/layout/process1"/>
    <dgm:cxn modelId="{5CF50524-1363-4146-A0DF-D16BB7BE60DA}" type="presParOf" srcId="{2DD577C8-0ED1-4533-B3A7-359206DEC92C}" destId="{E57FE63F-73BC-487E-89DF-D44975D025E6}" srcOrd="11" destOrd="0" presId="urn:microsoft.com/office/officeart/2005/8/layout/process1"/>
    <dgm:cxn modelId="{8C76AE43-4703-4ED7-8867-9EE4E94841DC}" type="presParOf" srcId="{E57FE63F-73BC-487E-89DF-D44975D025E6}" destId="{151E9D87-094C-4F97-95BC-0D29AB4A2D02}" srcOrd="0" destOrd="0" presId="urn:microsoft.com/office/officeart/2005/8/layout/process1"/>
    <dgm:cxn modelId="{C57170EC-CE45-4550-8760-C2DCA6ED300E}" type="presParOf" srcId="{2DD577C8-0ED1-4533-B3A7-359206DEC92C}" destId="{74B7CF15-7DF7-400F-9733-EB858FB23052}" srcOrd="1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E8CB16-FCFC-487C-881F-49B7E2E40571}">
      <dsp:nvSpPr>
        <dsp:cNvPr id="0" name=""/>
        <dsp:cNvSpPr/>
      </dsp:nvSpPr>
      <dsp:spPr>
        <a:xfrm>
          <a:off x="2940" y="1929404"/>
          <a:ext cx="1113509" cy="15598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700" kern="1200" dirty="0"/>
            <a:t>一、</a:t>
          </a:r>
          <a:endParaRPr lang="en-US" altLang="zh-CN" sz="1700" kern="1200" dirty="0"/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700" kern="1200" dirty="0"/>
            <a:t>答题纸设计与印刷</a:t>
          </a:r>
        </a:p>
      </dsp:txBody>
      <dsp:txXfrm>
        <a:off x="35554" y="1962018"/>
        <a:ext cx="1048281" cy="1494630"/>
      </dsp:txXfrm>
    </dsp:sp>
    <dsp:sp modelId="{353A92F9-B658-4B9A-93B7-21273EA5FB81}">
      <dsp:nvSpPr>
        <dsp:cNvPr id="0" name=""/>
        <dsp:cNvSpPr/>
      </dsp:nvSpPr>
      <dsp:spPr>
        <a:xfrm>
          <a:off x="1227801" y="2571258"/>
          <a:ext cx="236064" cy="276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100" kern="1200"/>
        </a:p>
      </dsp:txBody>
      <dsp:txXfrm>
        <a:off x="1227801" y="2626488"/>
        <a:ext cx="165245" cy="165690"/>
      </dsp:txXfrm>
    </dsp:sp>
    <dsp:sp modelId="{00F2D0CE-06FA-48B5-A8E4-82CEED7521C2}">
      <dsp:nvSpPr>
        <dsp:cNvPr id="0" name=""/>
        <dsp:cNvSpPr/>
      </dsp:nvSpPr>
      <dsp:spPr>
        <a:xfrm>
          <a:off x="1561854" y="1929404"/>
          <a:ext cx="1113509" cy="15598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700" kern="1200" dirty="0"/>
            <a:t>二、</a:t>
          </a:r>
          <a:endParaRPr lang="en-US" altLang="zh-CN" sz="1700" kern="1200" dirty="0"/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700" kern="1200" dirty="0"/>
            <a:t>考试</a:t>
          </a:r>
        </a:p>
      </dsp:txBody>
      <dsp:txXfrm>
        <a:off x="1594468" y="1962018"/>
        <a:ext cx="1048281" cy="1494630"/>
      </dsp:txXfrm>
    </dsp:sp>
    <dsp:sp modelId="{FD701AFE-20FE-43DA-9B11-F555BD58C1DC}">
      <dsp:nvSpPr>
        <dsp:cNvPr id="0" name=""/>
        <dsp:cNvSpPr/>
      </dsp:nvSpPr>
      <dsp:spPr>
        <a:xfrm>
          <a:off x="2786714" y="2571258"/>
          <a:ext cx="236064" cy="276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100" kern="1200"/>
        </a:p>
      </dsp:txBody>
      <dsp:txXfrm>
        <a:off x="2786714" y="2626488"/>
        <a:ext cx="165245" cy="165690"/>
      </dsp:txXfrm>
    </dsp:sp>
    <dsp:sp modelId="{63D85016-32D5-49C2-9B6D-94AAB84E077E}">
      <dsp:nvSpPr>
        <dsp:cNvPr id="0" name=""/>
        <dsp:cNvSpPr/>
      </dsp:nvSpPr>
      <dsp:spPr>
        <a:xfrm>
          <a:off x="3120767" y="1929404"/>
          <a:ext cx="1113509" cy="15598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700" kern="1200" dirty="0"/>
            <a:t>三、</a:t>
          </a:r>
          <a:endParaRPr lang="en-US" altLang="zh-CN" sz="1700" kern="1200" dirty="0"/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700" kern="1200" dirty="0"/>
            <a:t>评阅</a:t>
          </a:r>
        </a:p>
      </dsp:txBody>
      <dsp:txXfrm>
        <a:off x="3153381" y="1962018"/>
        <a:ext cx="1048281" cy="1494630"/>
      </dsp:txXfrm>
    </dsp:sp>
    <dsp:sp modelId="{E742113F-C561-4E5A-B91A-6F8474FCBFEC}">
      <dsp:nvSpPr>
        <dsp:cNvPr id="0" name=""/>
        <dsp:cNvSpPr/>
      </dsp:nvSpPr>
      <dsp:spPr>
        <a:xfrm>
          <a:off x="4345628" y="2571258"/>
          <a:ext cx="236064" cy="276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100" kern="1200"/>
        </a:p>
      </dsp:txBody>
      <dsp:txXfrm>
        <a:off x="4345628" y="2626488"/>
        <a:ext cx="165245" cy="165690"/>
      </dsp:txXfrm>
    </dsp:sp>
    <dsp:sp modelId="{49BFA94B-1313-4977-8885-CB56EB609D39}">
      <dsp:nvSpPr>
        <dsp:cNvPr id="0" name=""/>
        <dsp:cNvSpPr/>
      </dsp:nvSpPr>
      <dsp:spPr>
        <a:xfrm>
          <a:off x="4679681" y="1929404"/>
          <a:ext cx="1113509" cy="15598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700" kern="1200" dirty="0"/>
            <a:t>四、</a:t>
          </a:r>
          <a:endParaRPr lang="en-US" altLang="zh-CN" sz="1700" kern="1200" dirty="0"/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700" kern="1200" dirty="0"/>
            <a:t>扫描答题卡</a:t>
          </a:r>
        </a:p>
      </dsp:txBody>
      <dsp:txXfrm>
        <a:off x="4712295" y="1962018"/>
        <a:ext cx="1048281" cy="1494630"/>
      </dsp:txXfrm>
    </dsp:sp>
    <dsp:sp modelId="{B933C2B8-0CB2-4150-9BB5-A87C7E9E7348}">
      <dsp:nvSpPr>
        <dsp:cNvPr id="0" name=""/>
        <dsp:cNvSpPr/>
      </dsp:nvSpPr>
      <dsp:spPr>
        <a:xfrm>
          <a:off x="5904542" y="2571258"/>
          <a:ext cx="236064" cy="276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100" kern="1200"/>
        </a:p>
      </dsp:txBody>
      <dsp:txXfrm>
        <a:off x="5904542" y="2626488"/>
        <a:ext cx="165245" cy="165690"/>
      </dsp:txXfrm>
    </dsp:sp>
    <dsp:sp modelId="{FD542185-71B9-4445-A943-188D36741D26}">
      <dsp:nvSpPr>
        <dsp:cNvPr id="0" name=""/>
        <dsp:cNvSpPr/>
      </dsp:nvSpPr>
      <dsp:spPr>
        <a:xfrm>
          <a:off x="6238595" y="1929404"/>
          <a:ext cx="1113509" cy="15598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700" kern="1200" dirty="0"/>
            <a:t>五、</a:t>
          </a:r>
          <a:endParaRPr lang="en-US" altLang="zh-CN" sz="1700" kern="1200" dirty="0"/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700" kern="1200" dirty="0"/>
            <a:t>发送后台</a:t>
          </a:r>
          <a:r>
            <a:rPr lang="en-US" altLang="zh-CN" sz="1700" kern="1200" dirty="0"/>
            <a:t>,</a:t>
          </a:r>
          <a:r>
            <a:rPr lang="zh-CN" altLang="en-US" sz="1700" kern="1200" dirty="0"/>
            <a:t>得各题小分</a:t>
          </a:r>
        </a:p>
      </dsp:txBody>
      <dsp:txXfrm>
        <a:off x="6271209" y="1962018"/>
        <a:ext cx="1048281" cy="1494630"/>
      </dsp:txXfrm>
    </dsp:sp>
    <dsp:sp modelId="{24A43774-D4B3-40FD-B35C-AF1A4786281C}">
      <dsp:nvSpPr>
        <dsp:cNvPr id="0" name=""/>
        <dsp:cNvSpPr/>
      </dsp:nvSpPr>
      <dsp:spPr>
        <a:xfrm>
          <a:off x="7463456" y="2571258"/>
          <a:ext cx="236064" cy="276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100" kern="1200"/>
        </a:p>
      </dsp:txBody>
      <dsp:txXfrm>
        <a:off x="7463456" y="2626488"/>
        <a:ext cx="165245" cy="165690"/>
      </dsp:txXfrm>
    </dsp:sp>
    <dsp:sp modelId="{8C7B2FC7-E076-49B9-BFC0-9AE44241AB9E}">
      <dsp:nvSpPr>
        <dsp:cNvPr id="0" name=""/>
        <dsp:cNvSpPr/>
      </dsp:nvSpPr>
      <dsp:spPr>
        <a:xfrm>
          <a:off x="7797509" y="1929404"/>
          <a:ext cx="1113509" cy="15598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700" kern="1200" dirty="0"/>
            <a:t>六、</a:t>
          </a:r>
          <a:endParaRPr lang="en-US" altLang="zh-CN" sz="1700" kern="1200" dirty="0"/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700" kern="1200" dirty="0"/>
            <a:t>导入在线系统生成达成度报告</a:t>
          </a:r>
        </a:p>
      </dsp:txBody>
      <dsp:txXfrm>
        <a:off x="7830123" y="1962018"/>
        <a:ext cx="1048281" cy="1494630"/>
      </dsp:txXfrm>
    </dsp:sp>
    <dsp:sp modelId="{E57FE63F-73BC-487E-89DF-D44975D025E6}">
      <dsp:nvSpPr>
        <dsp:cNvPr id="0" name=""/>
        <dsp:cNvSpPr/>
      </dsp:nvSpPr>
      <dsp:spPr>
        <a:xfrm>
          <a:off x="9022369" y="2571258"/>
          <a:ext cx="236064" cy="276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100" kern="1200"/>
        </a:p>
      </dsp:txBody>
      <dsp:txXfrm>
        <a:off x="9022369" y="2626488"/>
        <a:ext cx="165245" cy="165690"/>
      </dsp:txXfrm>
    </dsp:sp>
    <dsp:sp modelId="{74B7CF15-7DF7-400F-9733-EB858FB23052}">
      <dsp:nvSpPr>
        <dsp:cNvPr id="0" name=""/>
        <dsp:cNvSpPr/>
      </dsp:nvSpPr>
      <dsp:spPr>
        <a:xfrm>
          <a:off x="9356422" y="1929404"/>
          <a:ext cx="1113509" cy="15598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700" kern="1200" dirty="0"/>
            <a:t>七、</a:t>
          </a:r>
          <a:endParaRPr lang="en-US" altLang="zh-CN" sz="1700" kern="1200" dirty="0"/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700" kern="1200" dirty="0"/>
            <a:t>完善达成度报告</a:t>
          </a:r>
        </a:p>
      </dsp:txBody>
      <dsp:txXfrm>
        <a:off x="9389036" y="1962018"/>
        <a:ext cx="1048281" cy="14946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14580" y="869642"/>
            <a:ext cx="4724400" cy="4006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50" b="0" i="0">
                <a:solidFill>
                  <a:schemeClr val="hlink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0" i="0">
                <a:solidFill>
                  <a:schemeClr val="tx1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50" b="0" i="0">
                <a:solidFill>
                  <a:schemeClr val="hlink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100" b="0" i="0">
                <a:solidFill>
                  <a:schemeClr val="tx1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50" b="0" i="0">
                <a:solidFill>
                  <a:schemeClr val="hlink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50" b="0" i="0">
                <a:solidFill>
                  <a:schemeClr val="hlink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80060" y="1286255"/>
            <a:ext cx="10212705" cy="43180"/>
          </a:xfrm>
          <a:custGeom>
            <a:avLst/>
            <a:gdLst/>
            <a:ahLst/>
            <a:cxnLst/>
            <a:rect l="l" t="t" r="r" b="b"/>
            <a:pathLst>
              <a:path w="10212705" h="43180">
                <a:moveTo>
                  <a:pt x="10212324" y="42672"/>
                </a:moveTo>
                <a:lnTo>
                  <a:pt x="15239" y="42672"/>
                </a:lnTo>
                <a:lnTo>
                  <a:pt x="0" y="0"/>
                </a:lnTo>
                <a:lnTo>
                  <a:pt x="10212324" y="0"/>
                </a:lnTo>
                <a:lnTo>
                  <a:pt x="10212324" y="42672"/>
                </a:lnTo>
                <a:close/>
              </a:path>
            </a:pathLst>
          </a:custGeom>
          <a:solidFill>
            <a:srgbClr val="BF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876300"/>
            <a:ext cx="480059" cy="445134"/>
          </a:xfrm>
          <a:custGeom>
            <a:avLst/>
            <a:gdLst/>
            <a:ahLst/>
            <a:cxnLst/>
            <a:rect l="l" t="t" r="r" b="b"/>
            <a:pathLst>
              <a:path w="480059" h="445134">
                <a:moveTo>
                  <a:pt x="480060" y="445008"/>
                </a:moveTo>
                <a:lnTo>
                  <a:pt x="0" y="445008"/>
                </a:lnTo>
                <a:lnTo>
                  <a:pt x="0" y="0"/>
                </a:lnTo>
                <a:lnTo>
                  <a:pt x="237743" y="0"/>
                </a:lnTo>
                <a:lnTo>
                  <a:pt x="480060" y="445008"/>
                </a:lnTo>
                <a:close/>
              </a:path>
            </a:pathLst>
          </a:custGeom>
          <a:solidFill>
            <a:srgbClr val="9ABA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13360" y="868421"/>
            <a:ext cx="4724400" cy="4006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50" b="0" i="0">
                <a:solidFill>
                  <a:schemeClr val="hlink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97755" y="1657509"/>
            <a:ext cx="4860925" cy="19488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0" i="0">
                <a:solidFill>
                  <a:schemeClr val="tx1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5015100@qq.com" TargetMode="Externa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cumt.inclass.top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0" y="772668"/>
            <a:ext cx="10692765" cy="3581400"/>
            <a:chOff x="0" y="772668"/>
            <a:chExt cx="10692765" cy="3581400"/>
          </a:xfrm>
        </p:grpSpPr>
        <p:sp>
          <p:nvSpPr>
            <p:cNvPr id="6" name="object 6"/>
            <p:cNvSpPr/>
            <p:nvPr/>
          </p:nvSpPr>
          <p:spPr>
            <a:xfrm>
              <a:off x="0" y="772668"/>
              <a:ext cx="10692765" cy="1771014"/>
            </a:xfrm>
            <a:custGeom>
              <a:avLst/>
              <a:gdLst/>
              <a:ahLst/>
              <a:cxnLst/>
              <a:rect l="l" t="t" r="r" b="b"/>
              <a:pathLst>
                <a:path w="10692765" h="1771014">
                  <a:moveTo>
                    <a:pt x="0" y="1770888"/>
                  </a:moveTo>
                  <a:lnTo>
                    <a:pt x="10692384" y="1770888"/>
                  </a:lnTo>
                  <a:lnTo>
                    <a:pt x="10692384" y="0"/>
                  </a:lnTo>
                  <a:lnTo>
                    <a:pt x="0" y="0"/>
                  </a:lnTo>
                  <a:lnTo>
                    <a:pt x="0" y="17708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2543556"/>
              <a:ext cx="10692765" cy="1271270"/>
            </a:xfrm>
            <a:custGeom>
              <a:avLst/>
              <a:gdLst/>
              <a:ahLst/>
              <a:cxnLst/>
              <a:rect l="l" t="t" r="r" b="b"/>
              <a:pathLst>
                <a:path w="10692765" h="1271270">
                  <a:moveTo>
                    <a:pt x="10692384" y="1271016"/>
                  </a:moveTo>
                  <a:lnTo>
                    <a:pt x="0" y="1271016"/>
                  </a:lnTo>
                  <a:lnTo>
                    <a:pt x="0" y="0"/>
                  </a:lnTo>
                  <a:lnTo>
                    <a:pt x="10692384" y="0"/>
                  </a:lnTo>
                  <a:lnTo>
                    <a:pt x="10692384" y="1271016"/>
                  </a:lnTo>
                  <a:close/>
                </a:path>
              </a:pathLst>
            </a:custGeom>
            <a:solidFill>
              <a:srgbClr val="001F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3819143"/>
              <a:ext cx="7348855" cy="535305"/>
            </a:xfrm>
            <a:custGeom>
              <a:avLst/>
              <a:gdLst/>
              <a:ahLst/>
              <a:cxnLst/>
              <a:rect l="l" t="t" r="r" b="b"/>
              <a:pathLst>
                <a:path w="7348855" h="535304">
                  <a:moveTo>
                    <a:pt x="7126223" y="534924"/>
                  </a:moveTo>
                  <a:lnTo>
                    <a:pt x="0" y="534924"/>
                  </a:lnTo>
                  <a:lnTo>
                    <a:pt x="0" y="0"/>
                  </a:lnTo>
                  <a:lnTo>
                    <a:pt x="7348728" y="0"/>
                  </a:lnTo>
                  <a:lnTo>
                    <a:pt x="7126223" y="534924"/>
                  </a:lnTo>
                  <a:close/>
                </a:path>
              </a:pathLst>
            </a:custGeom>
            <a:solidFill>
              <a:srgbClr val="A5A5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156703" y="3819143"/>
              <a:ext cx="3535679" cy="535305"/>
            </a:xfrm>
            <a:custGeom>
              <a:avLst/>
              <a:gdLst/>
              <a:ahLst/>
              <a:cxnLst/>
              <a:rect l="l" t="t" r="r" b="b"/>
              <a:pathLst>
                <a:path w="3535679" h="535304">
                  <a:moveTo>
                    <a:pt x="3535680" y="534924"/>
                  </a:moveTo>
                  <a:lnTo>
                    <a:pt x="0" y="534924"/>
                  </a:lnTo>
                  <a:lnTo>
                    <a:pt x="227076" y="1524"/>
                  </a:lnTo>
                  <a:lnTo>
                    <a:pt x="3535680" y="0"/>
                  </a:lnTo>
                  <a:lnTo>
                    <a:pt x="3535680" y="534924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698500" y="2903410"/>
            <a:ext cx="9753599" cy="5514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zh-CN" altLang="en-US" sz="3500" b="1" spc="-5" dirty="0">
                <a:solidFill>
                  <a:srgbClr val="FFFFFF"/>
                </a:solidFill>
                <a:latin typeface="微软雅黑"/>
                <a:cs typeface="微软雅黑"/>
              </a:rPr>
              <a:t>材料专业达成度报告电子化生成步骤详解</a:t>
            </a:r>
            <a:endParaRPr sz="3500" dirty="0">
              <a:latin typeface="微软雅黑"/>
              <a:cs typeface="微软雅黑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2671" y="1080516"/>
            <a:ext cx="10608945" cy="2463800"/>
            <a:chOff x="42671" y="1080516"/>
            <a:chExt cx="10608945" cy="2463800"/>
          </a:xfrm>
        </p:grpSpPr>
        <p:sp>
          <p:nvSpPr>
            <p:cNvPr id="12" name="object 12"/>
            <p:cNvSpPr/>
            <p:nvPr/>
          </p:nvSpPr>
          <p:spPr>
            <a:xfrm>
              <a:off x="42671" y="2798064"/>
              <a:ext cx="10608945" cy="742315"/>
            </a:xfrm>
            <a:custGeom>
              <a:avLst/>
              <a:gdLst/>
              <a:ahLst/>
              <a:cxnLst/>
              <a:rect l="l" t="t" r="r" b="b"/>
              <a:pathLst>
                <a:path w="10608945" h="742314">
                  <a:moveTo>
                    <a:pt x="0" y="0"/>
                  </a:moveTo>
                  <a:lnTo>
                    <a:pt x="10544556" y="0"/>
                  </a:lnTo>
                </a:path>
                <a:path w="10608945" h="742314">
                  <a:moveTo>
                    <a:pt x="0" y="742187"/>
                  </a:moveTo>
                  <a:lnTo>
                    <a:pt x="10608563" y="742187"/>
                  </a:lnTo>
                </a:path>
              </a:pathLst>
            </a:custGeom>
            <a:ln w="762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3444" y="1080516"/>
              <a:ext cx="4041647" cy="986027"/>
            </a:xfrm>
            <a:prstGeom prst="rect">
              <a:avLst/>
            </a:prstGeom>
          </p:spPr>
        </p:pic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id="{0B2F93E5-A704-7358-F91E-49576E173112}"/>
              </a:ext>
            </a:extLst>
          </p:cNvPr>
          <p:cNvSpPr txBox="1"/>
          <p:nvPr/>
        </p:nvSpPr>
        <p:spPr>
          <a:xfrm>
            <a:off x="4660900" y="5534025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2026.3</a:t>
            </a:r>
            <a:endParaRPr lang="zh-CN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3">
            <a:extLst>
              <a:ext uri="{FF2B5EF4-FFF2-40B4-BE49-F238E27FC236}">
                <a16:creationId xmlns:a16="http://schemas.microsoft.com/office/drawing/2014/main" id="{C12804DA-B7A4-6A5E-8807-D9483ED82C15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469900" y="733425"/>
            <a:ext cx="4267200" cy="494517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800" b="1" dirty="0">
                <a:sym typeface="+mn-ea"/>
              </a:rPr>
              <a:t>目的</a:t>
            </a:r>
            <a:endParaRPr lang="zh-CN" altLang="en-US" sz="2800" b="1" dirty="0"/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F64C4FCB-E3BB-75BB-BAE0-343EEAA5B3B6}"/>
              </a:ext>
            </a:extLst>
          </p:cNvPr>
          <p:cNvSpPr txBox="1"/>
          <p:nvPr/>
        </p:nvSpPr>
        <p:spPr>
          <a:xfrm>
            <a:off x="243522" y="1724025"/>
            <a:ext cx="10206355" cy="3768339"/>
          </a:xfrm>
          <a:prstGeom prst="rect">
            <a:avLst/>
          </a:prstGeom>
        </p:spPr>
        <p:txBody>
          <a:bodyPr vert="horz" wrap="square" lIns="0" tIns="234315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470"/>
              </a:spcBef>
              <a:buFont typeface="Wingdings" panose="05000000000000000000" pitchFamily="2" charset="2"/>
              <a:buChar char="l"/>
            </a:pPr>
            <a:r>
              <a:rPr lang="zh-CN" altLang="en-US" sz="3200" dirty="0">
                <a:solidFill>
                  <a:schemeClr val="tx1"/>
                </a:solidFill>
                <a:latin typeface="宋体"/>
                <a:cs typeface="宋体"/>
              </a:rPr>
              <a:t>实现</a:t>
            </a:r>
            <a:r>
              <a:rPr lang="zh-CN" altLang="en-US" sz="3200" b="1" dirty="0">
                <a:solidFill>
                  <a:srgbClr val="0000FF"/>
                </a:solidFill>
                <a:latin typeface="宋体"/>
                <a:cs typeface="宋体"/>
              </a:rPr>
              <a:t>多课程目标、多考核方式</a:t>
            </a:r>
            <a:r>
              <a:rPr lang="zh-CN" altLang="en-US" sz="3200" dirty="0">
                <a:latin typeface="宋体"/>
                <a:cs typeface="宋体"/>
              </a:rPr>
              <a:t>的交叉、复杂达成度分析。</a:t>
            </a:r>
            <a:endParaRPr lang="en-US" altLang="zh-CN" sz="3200" dirty="0">
              <a:latin typeface="宋体"/>
              <a:cs typeface="宋体"/>
            </a:endParaRPr>
          </a:p>
          <a:p>
            <a:pPr marL="469900" indent="-457200">
              <a:lnSpc>
                <a:spcPct val="100000"/>
              </a:lnSpc>
              <a:spcBef>
                <a:spcPts val="1470"/>
              </a:spcBef>
              <a:buFont typeface="Wingdings" panose="05000000000000000000" pitchFamily="2" charset="2"/>
              <a:buChar char="l"/>
            </a:pPr>
            <a:r>
              <a:rPr lang="zh-CN" altLang="en-US" sz="3200" dirty="0">
                <a:latin typeface="宋体"/>
                <a:cs typeface="宋体"/>
              </a:rPr>
              <a:t>减少人为计算出错机率。</a:t>
            </a:r>
            <a:endParaRPr lang="en-US" altLang="zh-CN" sz="3200" dirty="0">
              <a:latin typeface="宋体"/>
              <a:cs typeface="宋体"/>
            </a:endParaRPr>
          </a:p>
          <a:p>
            <a:pPr marL="469900" indent="-457200">
              <a:lnSpc>
                <a:spcPct val="100000"/>
              </a:lnSpc>
              <a:spcBef>
                <a:spcPts val="1470"/>
              </a:spcBef>
              <a:buFont typeface="Wingdings" panose="05000000000000000000" pitchFamily="2" charset="2"/>
              <a:buChar char="l"/>
            </a:pPr>
            <a:r>
              <a:rPr lang="zh-CN" altLang="en-US" sz="3200" dirty="0">
                <a:latin typeface="宋体"/>
                <a:cs typeface="宋体"/>
              </a:rPr>
              <a:t>提高大样本计算效率（全员统计）。</a:t>
            </a:r>
            <a:endParaRPr lang="en-US" altLang="zh-CN" sz="3200" dirty="0">
              <a:latin typeface="宋体"/>
              <a:cs typeface="宋体"/>
            </a:endParaRPr>
          </a:p>
          <a:p>
            <a:pPr marL="469900" indent="-457200">
              <a:spcBef>
                <a:spcPts val="1470"/>
              </a:spcBef>
              <a:buFont typeface="Wingdings" panose="05000000000000000000" pitchFamily="2" charset="2"/>
              <a:buChar char="l"/>
            </a:pPr>
            <a:r>
              <a:rPr lang="zh-CN" altLang="en-US" sz="3200" dirty="0">
                <a:latin typeface="宋体"/>
                <a:cs typeface="宋体"/>
              </a:rPr>
              <a:t>便于在工程认证框架下进行更灵活度的课程改革、考核方式改革。</a:t>
            </a:r>
            <a:endParaRPr lang="en-US" altLang="zh-CN" sz="3200" dirty="0">
              <a:latin typeface="宋体"/>
              <a:cs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126853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示 3">
            <a:extLst>
              <a:ext uri="{FF2B5EF4-FFF2-40B4-BE49-F238E27FC236}">
                <a16:creationId xmlns:a16="http://schemas.microsoft.com/office/drawing/2014/main" id="{69426D4B-8210-407F-6F19-518E13D7E39C}"/>
              </a:ext>
            </a:extLst>
          </p:cNvPr>
          <p:cNvGraphicFramePr/>
          <p:nvPr/>
        </p:nvGraphicFramePr>
        <p:xfrm>
          <a:off x="110263" y="276225"/>
          <a:ext cx="10472873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标题 3">
            <a:extLst>
              <a:ext uri="{FF2B5EF4-FFF2-40B4-BE49-F238E27FC236}">
                <a16:creationId xmlns:a16="http://schemas.microsoft.com/office/drawing/2014/main" id="{C12804DA-B7A4-6A5E-8807-D9483ED82C15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469900" y="733425"/>
            <a:ext cx="4267200" cy="494517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800" b="1" dirty="0">
                <a:sym typeface="+mn-ea"/>
              </a:rPr>
              <a:t>整体工作流程</a:t>
            </a:r>
            <a:endParaRPr lang="zh-CN" altLang="en-US" sz="2800" b="1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0A2A19E-1BB6-06E5-D400-961CF2D5E45C}"/>
              </a:ext>
            </a:extLst>
          </p:cNvPr>
          <p:cNvGrpSpPr/>
          <p:nvPr/>
        </p:nvGrpSpPr>
        <p:grpSpPr>
          <a:xfrm>
            <a:off x="7826241" y="5172810"/>
            <a:ext cx="1249143" cy="1632867"/>
            <a:chOff x="3298" y="1892899"/>
            <a:chExt cx="1249143" cy="1632867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17B20AC4-FC98-7793-C1A7-93245692083C}"/>
                </a:ext>
              </a:extLst>
            </p:cNvPr>
            <p:cNvSpPr/>
            <p:nvPr/>
          </p:nvSpPr>
          <p:spPr>
            <a:xfrm>
              <a:off x="3298" y="1892899"/>
              <a:ext cx="1249143" cy="1632867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矩形: 圆角 4">
              <a:extLst>
                <a:ext uri="{FF2B5EF4-FFF2-40B4-BE49-F238E27FC236}">
                  <a16:creationId xmlns:a16="http://schemas.microsoft.com/office/drawing/2014/main" id="{8D337EAC-C3C3-39C5-91C6-15469E320FA7}"/>
                </a:ext>
              </a:extLst>
            </p:cNvPr>
            <p:cNvSpPr txBox="1"/>
            <p:nvPr/>
          </p:nvSpPr>
          <p:spPr>
            <a:xfrm>
              <a:off x="39884" y="1929485"/>
              <a:ext cx="1175971" cy="155969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dirty="0"/>
                <a:t>建立课程在线信息</a:t>
              </a:r>
              <a:endParaRPr lang="zh-CN" altLang="en-US" sz="1800" kern="1200" dirty="0"/>
            </a:p>
          </p:txBody>
        </p:sp>
      </p:grpSp>
      <p:sp>
        <p:nvSpPr>
          <p:cNvPr id="9" name="箭头: 下 8">
            <a:extLst>
              <a:ext uri="{FF2B5EF4-FFF2-40B4-BE49-F238E27FC236}">
                <a16:creationId xmlns:a16="http://schemas.microsoft.com/office/drawing/2014/main" id="{E248B2C5-D90F-CD1F-0696-3DCBB27C4E09}"/>
              </a:ext>
            </a:extLst>
          </p:cNvPr>
          <p:cNvSpPr/>
          <p:nvPr/>
        </p:nvSpPr>
        <p:spPr>
          <a:xfrm rot="10800000">
            <a:off x="8318499" y="3799719"/>
            <a:ext cx="264628" cy="1265051"/>
          </a:xfrm>
          <a:prstGeom prst="down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5057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986" y="647617"/>
            <a:ext cx="10206355" cy="5514971"/>
          </a:xfrm>
          <a:prstGeom prst="rect">
            <a:avLst/>
          </a:prstGeom>
        </p:spPr>
        <p:txBody>
          <a:bodyPr vert="horz" wrap="square" lIns="0" tIns="234315" rIns="0" bIns="0" rtlCol="0">
            <a:spAutoFit/>
          </a:bodyPr>
          <a:lstStyle/>
          <a:p>
            <a:pPr marL="429895">
              <a:lnSpc>
                <a:spcPct val="100000"/>
              </a:lnSpc>
              <a:spcBef>
                <a:spcPts val="1845"/>
              </a:spcBef>
            </a:pPr>
            <a:r>
              <a:rPr lang="zh-CN" altLang="en-US" sz="2450" spc="-10" dirty="0">
                <a:solidFill>
                  <a:srgbClr val="0000FF"/>
                </a:solidFill>
                <a:latin typeface="宋体"/>
                <a:cs typeface="宋体"/>
              </a:rPr>
              <a:t>一、答题纸设计与印刷</a:t>
            </a:r>
          </a:p>
          <a:p>
            <a:pPr marL="355600" indent="-342900">
              <a:spcBef>
                <a:spcPts val="1470"/>
              </a:spcBef>
              <a:buFont typeface="Wingdings" panose="05000000000000000000" pitchFamily="2" charset="2"/>
              <a:buChar char="n"/>
            </a:pPr>
            <a:r>
              <a:rPr lang="zh-CN" altLang="en-US" sz="2400" dirty="0">
                <a:solidFill>
                  <a:srgbClr val="FF0000"/>
                </a:solidFill>
              </a:rPr>
              <a:t>为降低印刷成本，学院统一设计、印刷答题纸，如有特殊需求，向学院申请单独设计</a:t>
            </a:r>
          </a:p>
          <a:p>
            <a:pPr marL="12700">
              <a:lnSpc>
                <a:spcPct val="100000"/>
              </a:lnSpc>
              <a:spcBef>
                <a:spcPts val="1470"/>
              </a:spcBef>
            </a:pPr>
            <a:r>
              <a:rPr sz="2450" dirty="0">
                <a:solidFill>
                  <a:srgbClr val="0000FF"/>
                </a:solidFill>
                <a:latin typeface="宋体"/>
                <a:cs typeface="宋体"/>
              </a:rPr>
              <a:t>1、</a:t>
            </a:r>
            <a:r>
              <a:rPr sz="2450" dirty="0">
                <a:latin typeface="宋体"/>
                <a:cs typeface="宋体"/>
              </a:rPr>
              <a:t>根据学院</a:t>
            </a:r>
            <a:r>
              <a:rPr sz="2450" dirty="0">
                <a:solidFill>
                  <a:srgbClr val="FF0000"/>
                </a:solidFill>
                <a:latin typeface="宋体"/>
                <a:cs typeface="宋体"/>
              </a:rPr>
              <a:t>标准答题卡（见下页）</a:t>
            </a:r>
            <a:r>
              <a:rPr sz="2450" spc="-5" dirty="0">
                <a:latin typeface="宋体"/>
                <a:cs typeface="宋体"/>
              </a:rPr>
              <a:t>调整各类题型数量少于最大题数；</a:t>
            </a:r>
            <a:endParaRPr sz="2450" dirty="0">
              <a:latin typeface="宋体"/>
              <a:cs typeface="宋体"/>
            </a:endParaRPr>
          </a:p>
          <a:p>
            <a:pPr marL="12700" marR="471170">
              <a:lnSpc>
                <a:spcPct val="150400"/>
              </a:lnSpc>
              <a:spcBef>
                <a:spcPts val="5"/>
              </a:spcBef>
            </a:pPr>
            <a:r>
              <a:rPr sz="2450" dirty="0">
                <a:latin typeface="宋体"/>
                <a:cs typeface="宋体"/>
              </a:rPr>
              <a:t>（</a:t>
            </a:r>
            <a:r>
              <a:rPr sz="2450" spc="-5" dirty="0">
                <a:latin typeface="宋体"/>
                <a:cs typeface="宋体"/>
              </a:rPr>
              <a:t>标准答题卡：</a:t>
            </a:r>
            <a:r>
              <a:rPr sz="2450" dirty="0">
                <a:solidFill>
                  <a:srgbClr val="0000FF"/>
                </a:solidFill>
                <a:latin typeface="宋体"/>
                <a:cs typeface="宋体"/>
              </a:rPr>
              <a:t>选择题20题；判断题10题；填空题10题；主观题18题</a:t>
            </a:r>
            <a:r>
              <a:rPr sz="2450" spc="-50" dirty="0">
                <a:latin typeface="宋体"/>
                <a:cs typeface="宋体"/>
              </a:rPr>
              <a:t>） </a:t>
            </a:r>
            <a:r>
              <a:rPr sz="2450" dirty="0">
                <a:latin typeface="宋体"/>
                <a:cs typeface="宋体"/>
              </a:rPr>
              <a:t>2</a:t>
            </a:r>
            <a:r>
              <a:rPr sz="2450" spc="-5" dirty="0">
                <a:latin typeface="宋体"/>
                <a:cs typeface="宋体"/>
              </a:rPr>
              <a:t>、各类题型的</a:t>
            </a:r>
            <a:r>
              <a:rPr sz="2450" dirty="0">
                <a:solidFill>
                  <a:srgbClr val="FF0000"/>
                </a:solidFill>
                <a:latin typeface="宋体"/>
                <a:cs typeface="宋体"/>
              </a:rPr>
              <a:t>排布顺序</a:t>
            </a:r>
            <a:r>
              <a:rPr sz="2450" spc="-5" dirty="0">
                <a:latin typeface="宋体"/>
                <a:cs typeface="宋体"/>
              </a:rPr>
              <a:t>按照答题卡顺序分布；</a:t>
            </a:r>
            <a:endParaRPr sz="245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475"/>
              </a:spcBef>
            </a:pPr>
            <a:r>
              <a:rPr sz="2450" dirty="0">
                <a:latin typeface="宋体"/>
                <a:cs typeface="宋体"/>
              </a:rPr>
              <a:t>3、印刷试卷主观题</a:t>
            </a:r>
            <a:r>
              <a:rPr sz="2450" dirty="0">
                <a:solidFill>
                  <a:srgbClr val="FF0000"/>
                </a:solidFill>
                <a:latin typeface="宋体"/>
                <a:cs typeface="宋体"/>
              </a:rPr>
              <a:t>可不留做题空间</a:t>
            </a:r>
            <a:r>
              <a:rPr sz="2450" spc="-50" dirty="0">
                <a:latin typeface="宋体"/>
                <a:cs typeface="宋体"/>
              </a:rPr>
              <a:t>；</a:t>
            </a:r>
            <a:endParaRPr sz="2450" dirty="0">
              <a:latin typeface="宋体"/>
              <a:cs typeface="宋体"/>
            </a:endParaRPr>
          </a:p>
          <a:p>
            <a:pPr marL="12700" marR="5080">
              <a:lnSpc>
                <a:spcPct val="150000"/>
              </a:lnSpc>
              <a:spcBef>
                <a:spcPts val="10"/>
              </a:spcBef>
            </a:pPr>
            <a:r>
              <a:rPr sz="2450" dirty="0">
                <a:latin typeface="宋体"/>
                <a:cs typeface="宋体"/>
              </a:rPr>
              <a:t>4、出题人提前根据考试人数到学院教学办公室</a:t>
            </a:r>
            <a:r>
              <a:rPr sz="2450" dirty="0">
                <a:solidFill>
                  <a:srgbClr val="FF0000"/>
                </a:solidFill>
                <a:latin typeface="宋体"/>
                <a:cs typeface="宋体"/>
              </a:rPr>
              <a:t>领取答题卡</a:t>
            </a:r>
            <a:r>
              <a:rPr sz="2450" spc="-10" dirty="0">
                <a:latin typeface="宋体"/>
                <a:cs typeface="宋体"/>
              </a:rPr>
              <a:t>，与试卷一起放入试卷袋。</a:t>
            </a:r>
            <a:endParaRPr sz="245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490"/>
              </a:spcBef>
            </a:pPr>
            <a:r>
              <a:rPr sz="2450" dirty="0">
                <a:latin typeface="宋体"/>
                <a:cs typeface="宋体"/>
              </a:rPr>
              <a:t>5</a:t>
            </a:r>
            <a:r>
              <a:rPr sz="2450" spc="-5" dirty="0">
                <a:latin typeface="宋体"/>
                <a:cs typeface="宋体"/>
              </a:rPr>
              <a:t>、</a:t>
            </a:r>
            <a:r>
              <a:rPr lang="zh-CN" altLang="en-US" sz="2450" spc="-5" dirty="0">
                <a:latin typeface="宋体"/>
                <a:cs typeface="宋体"/>
              </a:rPr>
              <a:t>出题时，需提前</a:t>
            </a:r>
            <a:r>
              <a:rPr sz="2450" spc="-5" dirty="0" err="1">
                <a:latin typeface="宋体"/>
                <a:cs typeface="宋体"/>
              </a:rPr>
              <a:t>明确每个题目支撑的</a:t>
            </a:r>
            <a:r>
              <a:rPr sz="2450" spc="-10" dirty="0" err="1">
                <a:solidFill>
                  <a:srgbClr val="FF0000"/>
                </a:solidFill>
                <a:latin typeface="宋体"/>
                <a:cs typeface="宋体"/>
              </a:rPr>
              <a:t>课程目标及支撑比例</a:t>
            </a:r>
            <a:endParaRPr sz="2450" dirty="0">
              <a:latin typeface="宋体"/>
              <a:cs typeface="宋体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6204" y="868806"/>
            <a:ext cx="4728210" cy="4006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429895" algn="l">
              <a:lnSpc>
                <a:spcPct val="100000"/>
              </a:lnSpc>
              <a:spcBef>
                <a:spcPts val="1845"/>
              </a:spcBef>
            </a:pPr>
            <a:r>
              <a:rPr lang="zh-CN" altLang="en-US" sz="2450" spc="-10" dirty="0">
                <a:solidFill>
                  <a:srgbClr val="0000FF"/>
                </a:solidFill>
                <a:latin typeface="宋体"/>
                <a:cs typeface="宋体"/>
              </a:rPr>
              <a:t>一、答题纸设计与印刷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0" y="876300"/>
            <a:ext cx="10692765" cy="5910580"/>
            <a:chOff x="0" y="876300"/>
            <a:chExt cx="10692765" cy="5910580"/>
          </a:xfrm>
        </p:grpSpPr>
        <p:sp>
          <p:nvSpPr>
            <p:cNvPr id="4" name="object 4"/>
            <p:cNvSpPr/>
            <p:nvPr/>
          </p:nvSpPr>
          <p:spPr>
            <a:xfrm>
              <a:off x="480060" y="1286255"/>
              <a:ext cx="10212705" cy="43180"/>
            </a:xfrm>
            <a:custGeom>
              <a:avLst/>
              <a:gdLst/>
              <a:ahLst/>
              <a:cxnLst/>
              <a:rect l="l" t="t" r="r" b="b"/>
              <a:pathLst>
                <a:path w="10212705" h="43180">
                  <a:moveTo>
                    <a:pt x="10212324" y="42672"/>
                  </a:moveTo>
                  <a:lnTo>
                    <a:pt x="15239" y="42672"/>
                  </a:lnTo>
                  <a:lnTo>
                    <a:pt x="0" y="0"/>
                  </a:lnTo>
                  <a:lnTo>
                    <a:pt x="10212324" y="0"/>
                  </a:lnTo>
                  <a:lnTo>
                    <a:pt x="10212324" y="42672"/>
                  </a:lnTo>
                  <a:close/>
                </a:path>
              </a:pathLst>
            </a:custGeom>
            <a:solidFill>
              <a:srgbClr val="BF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876300"/>
              <a:ext cx="480059" cy="445134"/>
            </a:xfrm>
            <a:custGeom>
              <a:avLst/>
              <a:gdLst/>
              <a:ahLst/>
              <a:cxnLst/>
              <a:rect l="l" t="t" r="r" b="b"/>
              <a:pathLst>
                <a:path w="480059" h="445134">
                  <a:moveTo>
                    <a:pt x="480060" y="445008"/>
                  </a:moveTo>
                  <a:lnTo>
                    <a:pt x="0" y="445008"/>
                  </a:lnTo>
                  <a:lnTo>
                    <a:pt x="0" y="0"/>
                  </a:lnTo>
                  <a:lnTo>
                    <a:pt x="237743" y="0"/>
                  </a:lnTo>
                  <a:lnTo>
                    <a:pt x="480060" y="445008"/>
                  </a:lnTo>
                  <a:close/>
                </a:path>
              </a:pathLst>
            </a:custGeom>
            <a:solidFill>
              <a:srgbClr val="9ABA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1647" y="1328928"/>
              <a:ext cx="10212323" cy="545744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986" y="868421"/>
            <a:ext cx="10204450" cy="379975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429895">
              <a:lnSpc>
                <a:spcPct val="100000"/>
              </a:lnSpc>
              <a:spcBef>
                <a:spcPts val="110"/>
              </a:spcBef>
            </a:pPr>
            <a:r>
              <a:rPr lang="zh-CN" altLang="en-US" sz="2450" spc="-10" dirty="0">
                <a:solidFill>
                  <a:srgbClr val="0000FF"/>
                </a:solidFill>
                <a:latin typeface="宋体"/>
                <a:cs typeface="宋体"/>
              </a:rPr>
              <a:t>二</a:t>
            </a:r>
            <a:r>
              <a:rPr sz="2450" spc="-10" dirty="0">
                <a:solidFill>
                  <a:srgbClr val="0000FF"/>
                </a:solidFill>
                <a:latin typeface="宋体"/>
                <a:cs typeface="宋体"/>
              </a:rPr>
              <a:t>、</a:t>
            </a:r>
            <a:r>
              <a:rPr lang="zh-CN" altLang="en-US" sz="2450" spc="-10" dirty="0">
                <a:solidFill>
                  <a:srgbClr val="0000FF"/>
                </a:solidFill>
                <a:latin typeface="宋体"/>
                <a:cs typeface="宋体"/>
              </a:rPr>
              <a:t>考试</a:t>
            </a:r>
            <a:endParaRPr sz="245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470"/>
              </a:spcBef>
            </a:pPr>
            <a:r>
              <a:rPr sz="2450" dirty="0">
                <a:latin typeface="宋体"/>
                <a:cs typeface="宋体"/>
              </a:rPr>
              <a:t>1、任课教师</a:t>
            </a:r>
            <a:r>
              <a:rPr sz="2450" dirty="0">
                <a:highlight>
                  <a:srgbClr val="FFFF00"/>
                </a:highlight>
                <a:latin typeface="宋体"/>
                <a:cs typeface="宋体"/>
              </a:rPr>
              <a:t>提醒学生</a:t>
            </a:r>
            <a:r>
              <a:rPr sz="2450" dirty="0">
                <a:latin typeface="宋体"/>
                <a:cs typeface="宋体"/>
              </a:rPr>
              <a:t>考试要带涂卡的</a:t>
            </a:r>
            <a:r>
              <a:rPr sz="2450" dirty="0">
                <a:solidFill>
                  <a:srgbClr val="FF0000"/>
                </a:solidFill>
                <a:latin typeface="宋体"/>
                <a:cs typeface="宋体"/>
              </a:rPr>
              <a:t>2B</a:t>
            </a:r>
            <a:r>
              <a:rPr sz="2450" spc="-20" dirty="0">
                <a:solidFill>
                  <a:srgbClr val="FF0000"/>
                </a:solidFill>
                <a:latin typeface="宋体"/>
                <a:cs typeface="宋体"/>
              </a:rPr>
              <a:t>铅笔；</a:t>
            </a:r>
            <a:endParaRPr sz="245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490"/>
              </a:spcBef>
            </a:pPr>
            <a:r>
              <a:rPr sz="2450" dirty="0">
                <a:latin typeface="宋体"/>
                <a:cs typeface="宋体"/>
              </a:rPr>
              <a:t>2、监考过程中要检查指导学生涂卡情况，尤其检查学生</a:t>
            </a:r>
            <a:r>
              <a:rPr sz="2450" spc="-5" dirty="0">
                <a:solidFill>
                  <a:srgbClr val="FF0000"/>
                </a:solidFill>
                <a:latin typeface="宋体"/>
                <a:cs typeface="宋体"/>
              </a:rPr>
              <a:t>学号涂卡</a:t>
            </a:r>
            <a:r>
              <a:rPr sz="2450" spc="-50" dirty="0">
                <a:latin typeface="宋体"/>
                <a:cs typeface="宋体"/>
              </a:rPr>
              <a:t>；</a:t>
            </a:r>
            <a:endParaRPr sz="2450" dirty="0">
              <a:latin typeface="宋体"/>
              <a:cs typeface="宋体"/>
            </a:endParaRPr>
          </a:p>
          <a:p>
            <a:pPr marL="12700" marR="5080">
              <a:lnSpc>
                <a:spcPct val="150000"/>
              </a:lnSpc>
              <a:spcBef>
                <a:spcPts val="10"/>
              </a:spcBef>
            </a:pPr>
            <a:r>
              <a:rPr sz="2450" dirty="0">
                <a:latin typeface="宋体"/>
                <a:cs typeface="宋体"/>
              </a:rPr>
              <a:t>3、提醒学生主观题答题要在</a:t>
            </a:r>
            <a:r>
              <a:rPr sz="2450" spc="-5" dirty="0">
                <a:solidFill>
                  <a:srgbClr val="FF0000"/>
                </a:solidFill>
                <a:latin typeface="宋体"/>
                <a:cs typeface="宋体"/>
              </a:rPr>
              <a:t>答题区内答题</a:t>
            </a:r>
            <a:r>
              <a:rPr sz="2450" spc="-5" dirty="0">
                <a:latin typeface="宋体"/>
                <a:cs typeface="宋体"/>
              </a:rPr>
              <a:t>，若学生</a:t>
            </a:r>
            <a:r>
              <a:rPr sz="2450" dirty="0">
                <a:solidFill>
                  <a:srgbClr val="FF0000"/>
                </a:solidFill>
                <a:latin typeface="宋体"/>
                <a:cs typeface="宋体"/>
              </a:rPr>
              <a:t>答题卡不够</a:t>
            </a:r>
            <a:r>
              <a:rPr sz="2450" spc="-10" dirty="0">
                <a:latin typeface="宋体"/>
                <a:cs typeface="宋体"/>
              </a:rPr>
              <a:t>，可多提供</a:t>
            </a:r>
            <a:r>
              <a:rPr sz="2450" spc="-5" dirty="0">
                <a:latin typeface="宋体"/>
                <a:cs typeface="宋体"/>
              </a:rPr>
              <a:t>一张，提醒学生写清姓名班级学号；</a:t>
            </a:r>
            <a:endParaRPr sz="245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480"/>
              </a:spcBef>
            </a:pPr>
            <a:r>
              <a:rPr sz="2450" dirty="0">
                <a:latin typeface="宋体"/>
                <a:cs typeface="宋体"/>
              </a:rPr>
              <a:t>4、提醒学生不要在答题卡的</a:t>
            </a:r>
            <a:r>
              <a:rPr sz="2450" dirty="0">
                <a:solidFill>
                  <a:srgbClr val="FF0000"/>
                </a:solidFill>
                <a:latin typeface="宋体"/>
                <a:cs typeface="宋体"/>
              </a:rPr>
              <a:t>标分区</a:t>
            </a:r>
            <a:r>
              <a:rPr sz="2450" spc="-15" dirty="0">
                <a:latin typeface="宋体"/>
                <a:cs typeface="宋体"/>
              </a:rPr>
              <a:t>内书写；</a:t>
            </a:r>
            <a:endParaRPr sz="245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470"/>
              </a:spcBef>
            </a:pPr>
            <a:r>
              <a:rPr sz="2450" dirty="0">
                <a:latin typeface="宋体"/>
                <a:cs typeface="宋体"/>
              </a:rPr>
              <a:t>5、考完结束后，答题卡和试卷</a:t>
            </a:r>
            <a:r>
              <a:rPr sz="2450" dirty="0">
                <a:solidFill>
                  <a:srgbClr val="FF0000"/>
                </a:solidFill>
                <a:latin typeface="宋体"/>
                <a:cs typeface="宋体"/>
              </a:rPr>
              <a:t>同时、分别收</a:t>
            </a:r>
            <a:r>
              <a:rPr sz="2450" spc="-20" dirty="0">
                <a:latin typeface="宋体"/>
                <a:cs typeface="宋体"/>
              </a:rPr>
              <a:t>上来。</a:t>
            </a:r>
            <a:endParaRPr sz="2450" dirty="0">
              <a:latin typeface="宋体"/>
              <a:cs typeface="宋体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986" y="868421"/>
            <a:ext cx="10205085" cy="39113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429895">
              <a:lnSpc>
                <a:spcPct val="100000"/>
              </a:lnSpc>
              <a:spcBef>
                <a:spcPts val="110"/>
              </a:spcBef>
            </a:pPr>
            <a:r>
              <a:rPr sz="2450" spc="-15" dirty="0" err="1">
                <a:solidFill>
                  <a:srgbClr val="0000FF"/>
                </a:solidFill>
                <a:latin typeface="宋体"/>
                <a:cs typeface="宋体"/>
              </a:rPr>
              <a:t>三、阅卷</a:t>
            </a:r>
            <a:endParaRPr sz="2450" dirty="0">
              <a:latin typeface="宋体"/>
              <a:cs typeface="宋体"/>
            </a:endParaRP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0BAADF9A-E450-6B11-D94E-F6C4CDBDD3D7}"/>
              </a:ext>
            </a:extLst>
          </p:cNvPr>
          <p:cNvSpPr>
            <a:spLocks noGrp="1"/>
          </p:cNvSpPr>
          <p:nvPr/>
        </p:nvSpPr>
        <p:spPr>
          <a:xfrm>
            <a:off x="195986" y="1724026"/>
            <a:ext cx="10205084" cy="2743199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>
                <a:solidFill>
                  <a:srgbClr val="0000FF"/>
                </a:solidFill>
              </a:rPr>
              <a:t>客观题：</a:t>
            </a:r>
            <a:r>
              <a:rPr lang="zh-CN" altLang="en-US" sz="2000" dirty="0"/>
              <a:t>对于选择和判断题，学生直接涂卡，扫描后由后台自动处理。</a:t>
            </a:r>
            <a:endParaRPr lang="en-US" altLang="zh-CN" sz="2000" dirty="0"/>
          </a:p>
          <a:p>
            <a:r>
              <a:rPr lang="zh-CN" altLang="en-US" sz="2000" dirty="0">
                <a:solidFill>
                  <a:srgbClr val="0000FF"/>
                </a:solidFill>
              </a:rPr>
              <a:t>主观题：</a:t>
            </a:r>
            <a:r>
              <a:rPr lang="zh-CN" altLang="en-US" sz="2000" dirty="0"/>
              <a:t>教师按照教务处规定手动批阅（有对错号、有扣分），总分按下述方式给出：</a:t>
            </a:r>
            <a:endParaRPr lang="en-US" altLang="zh-CN" sz="2000" dirty="0"/>
          </a:p>
          <a:p>
            <a:pPr marL="0" indent="0">
              <a:buNone/>
            </a:pPr>
            <a:r>
              <a:rPr lang="zh-CN" altLang="en-US" sz="2000" dirty="0"/>
              <a:t>      用</a:t>
            </a:r>
            <a:r>
              <a:rPr lang="zh-CN" altLang="en-US" sz="2000" b="1" dirty="0">
                <a:solidFill>
                  <a:srgbClr val="C00000"/>
                </a:solidFill>
              </a:rPr>
              <a:t>红色碳素笔</a:t>
            </a:r>
            <a:r>
              <a:rPr lang="zh-CN" altLang="en-US" sz="2000" dirty="0"/>
              <a:t>，在对应得分框划一道</a:t>
            </a:r>
            <a:r>
              <a:rPr lang="zh-CN" altLang="en-US" sz="2000" b="1" dirty="0">
                <a:solidFill>
                  <a:srgbClr val="C00000"/>
                </a:solidFill>
              </a:rPr>
              <a:t>上下贯穿</a:t>
            </a:r>
            <a:r>
              <a:rPr lang="zh-CN" altLang="en-US" sz="2000" dirty="0"/>
              <a:t>的斜线（左图）。如果得分划错，可以在错误的得分框画很粗的线，在正确的得分框另外划线（右图，最终得分为</a:t>
            </a:r>
            <a:r>
              <a:rPr lang="en-US" altLang="zh-CN" sz="2000" dirty="0"/>
              <a:t>2</a:t>
            </a:r>
            <a:r>
              <a:rPr lang="zh-CN" altLang="en-US" sz="2000" dirty="0"/>
              <a:t>分）。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C133B9A7-498E-04B8-3055-A5170A3F7A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772" y="4186665"/>
            <a:ext cx="2456901" cy="3304318"/>
          </a:xfrm>
          <a:prstGeom prst="rect">
            <a:avLst/>
          </a:prstGeom>
        </p:spPr>
      </p:pic>
      <p:pic>
        <p:nvPicPr>
          <p:cNvPr id="12" name="http://photo-static-api.fotomore.com/creative/vcg/400/version23/VCG41475883542.jpg" descr="templates\picture_hover\&amp;pky190_sjzg_VCG41475883542&amp;">
            <a:extLst>
              <a:ext uri="{FF2B5EF4-FFF2-40B4-BE49-F238E27FC236}">
                <a16:creationId xmlns:a16="http://schemas.microsoft.com/office/drawing/2014/main" id="{86B60D35-3B50-B8DB-AD1C-BFB00D78148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51740"/>
          <a:stretch>
            <a:fillRect/>
          </a:stretch>
        </p:blipFill>
        <p:spPr>
          <a:xfrm>
            <a:off x="2369365" y="5423395"/>
            <a:ext cx="1198880" cy="868045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7203D288-2532-9FF7-50C5-7375FD3C470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9C9994">
                  <a:alpha val="100000"/>
                </a:srgbClr>
              </a:clrFrom>
              <a:clrTo>
                <a:srgbClr val="9C9994">
                  <a:alpha val="100000"/>
                  <a:alpha val="0"/>
                </a:srgbClr>
              </a:clrTo>
            </a:clrChange>
          </a:blip>
          <a:srcRect l="13311" t="19216" b="16231"/>
          <a:stretch>
            <a:fillRect/>
          </a:stretch>
        </p:blipFill>
        <p:spPr>
          <a:xfrm>
            <a:off x="4775603" y="4954586"/>
            <a:ext cx="3428365" cy="1318260"/>
          </a:xfrm>
          <a:prstGeom prst="rect">
            <a:avLst/>
          </a:prstGeom>
        </p:spPr>
      </p:pic>
      <p:pic>
        <p:nvPicPr>
          <p:cNvPr id="14" name="http://photo-static-api.fotomore.com/creative/vcg/400/version23/VCG41475883542.jpg" descr="templates\picture_hover\&amp;pky190_sjzg_VCG41475883542&amp;">
            <a:extLst>
              <a:ext uri="{FF2B5EF4-FFF2-40B4-BE49-F238E27FC236}">
                <a16:creationId xmlns:a16="http://schemas.microsoft.com/office/drawing/2014/main" id="{1ECA5258-2200-0F12-0038-B12C2F0D665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51740"/>
          <a:stretch>
            <a:fillRect/>
          </a:stretch>
        </p:blipFill>
        <p:spPr>
          <a:xfrm>
            <a:off x="8547100" y="5111058"/>
            <a:ext cx="1198880" cy="86804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1851" y="868421"/>
            <a:ext cx="10213340" cy="151079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414020">
              <a:lnSpc>
                <a:spcPct val="100000"/>
              </a:lnSpc>
              <a:spcBef>
                <a:spcPts val="110"/>
              </a:spcBef>
            </a:pPr>
            <a:r>
              <a:rPr sz="2450" spc="-10" dirty="0">
                <a:solidFill>
                  <a:srgbClr val="0000FF"/>
                </a:solidFill>
                <a:latin typeface="宋体"/>
                <a:cs typeface="宋体"/>
              </a:rPr>
              <a:t>四、扫描答题卡</a:t>
            </a:r>
            <a:endParaRPr sz="2450" dirty="0">
              <a:latin typeface="宋体"/>
              <a:cs typeface="宋体"/>
            </a:endParaRPr>
          </a:p>
          <a:p>
            <a:pPr marL="12700" marR="15240">
              <a:lnSpc>
                <a:spcPct val="150000"/>
              </a:lnSpc>
              <a:spcBef>
                <a:spcPts val="555"/>
              </a:spcBef>
            </a:pPr>
            <a:r>
              <a:rPr sz="2450" dirty="0" err="1">
                <a:latin typeface="宋体"/>
                <a:cs typeface="宋体"/>
              </a:rPr>
              <a:t>将答题卡叠放整齐，到</a:t>
            </a:r>
            <a:r>
              <a:rPr sz="2450" spc="-5" dirty="0" err="1">
                <a:solidFill>
                  <a:srgbClr val="FF0000"/>
                </a:solidFill>
                <a:latin typeface="宋体"/>
                <a:cs typeface="宋体"/>
              </a:rPr>
              <a:t>教学办公室的扫描仪</a:t>
            </a:r>
            <a:r>
              <a:rPr sz="2450" dirty="0" err="1">
                <a:latin typeface="宋体"/>
                <a:cs typeface="宋体"/>
              </a:rPr>
              <a:t>上进行扫描，扫描步骤见</a:t>
            </a:r>
            <a:r>
              <a:rPr sz="2450" spc="-50" dirty="0" err="1">
                <a:solidFill>
                  <a:srgbClr val="FF0000"/>
                </a:solidFill>
                <a:latin typeface="宋体"/>
                <a:cs typeface="宋体"/>
              </a:rPr>
              <a:t>电</a:t>
            </a:r>
            <a:r>
              <a:rPr sz="2450" spc="-15" dirty="0" err="1">
                <a:solidFill>
                  <a:srgbClr val="FF0000"/>
                </a:solidFill>
                <a:latin typeface="宋体"/>
                <a:cs typeface="宋体"/>
              </a:rPr>
              <a:t>脑桌面</a:t>
            </a:r>
            <a:r>
              <a:rPr lang="zh-CN" altLang="en-US" sz="2450" spc="-15" dirty="0">
                <a:solidFill>
                  <a:srgbClr val="FF0000"/>
                </a:solidFill>
                <a:latin typeface="宋体"/>
                <a:cs typeface="宋体"/>
              </a:rPr>
              <a:t>背景图（如下）</a:t>
            </a:r>
            <a:r>
              <a:rPr sz="2450" spc="-15" dirty="0">
                <a:solidFill>
                  <a:srgbClr val="FF0000"/>
                </a:solidFill>
                <a:latin typeface="宋体"/>
                <a:cs typeface="宋体"/>
              </a:rPr>
              <a:t>；</a:t>
            </a:r>
            <a:endParaRPr sz="2450" dirty="0">
              <a:latin typeface="宋体"/>
              <a:cs typeface="宋体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37A984D-53FC-DE95-3A1D-8681092B58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8102"/>
          <a:stretch/>
        </p:blipFill>
        <p:spPr>
          <a:xfrm>
            <a:off x="97949" y="3095625"/>
            <a:ext cx="10497501" cy="391402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004DEA8-0338-F182-3979-0F5FC93F04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1500" y="1942939"/>
            <a:ext cx="3038899" cy="230537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1851" y="868421"/>
            <a:ext cx="10213340" cy="227626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414020">
              <a:lnSpc>
                <a:spcPct val="100000"/>
              </a:lnSpc>
              <a:spcBef>
                <a:spcPts val="110"/>
              </a:spcBef>
            </a:pPr>
            <a:r>
              <a:rPr lang="zh-CN" altLang="en-US" sz="2450" spc="-10" dirty="0">
                <a:solidFill>
                  <a:srgbClr val="0000FF"/>
                </a:solidFill>
                <a:latin typeface="宋体"/>
                <a:cs typeface="宋体"/>
              </a:rPr>
              <a:t>五</a:t>
            </a:r>
            <a:r>
              <a:rPr sz="2450" spc="-10" dirty="0">
                <a:solidFill>
                  <a:srgbClr val="0000FF"/>
                </a:solidFill>
                <a:latin typeface="宋体"/>
                <a:cs typeface="宋体"/>
              </a:rPr>
              <a:t>、</a:t>
            </a:r>
            <a:r>
              <a:rPr lang="zh-CN" altLang="en-US" sz="2450" spc="-10" dirty="0">
                <a:solidFill>
                  <a:srgbClr val="0000FF"/>
                </a:solidFill>
                <a:latin typeface="宋体"/>
                <a:cs typeface="宋体"/>
              </a:rPr>
              <a:t>发送后台</a:t>
            </a:r>
            <a:endParaRPr lang="en-US" altLang="zh-CN" sz="2450" spc="-10" dirty="0">
              <a:solidFill>
                <a:srgbClr val="0000FF"/>
              </a:solidFill>
              <a:latin typeface="宋体"/>
              <a:cs typeface="宋体"/>
            </a:endParaRPr>
          </a:p>
          <a:p>
            <a:pPr marL="414020">
              <a:lnSpc>
                <a:spcPct val="100000"/>
              </a:lnSpc>
            </a:pPr>
            <a:endParaRPr lang="en-US" sz="2450" dirty="0">
              <a:latin typeface="宋体"/>
              <a:cs typeface="宋体"/>
            </a:endParaRPr>
          </a:p>
          <a:p>
            <a:pPr marL="414020">
              <a:lnSpc>
                <a:spcPct val="100000"/>
              </a:lnSpc>
            </a:pPr>
            <a:r>
              <a:rPr lang="en-US" sz="2450" dirty="0">
                <a:latin typeface="宋体"/>
                <a:cs typeface="宋体"/>
              </a:rPr>
              <a:t>1</a:t>
            </a:r>
            <a:r>
              <a:rPr lang="zh-CN" altLang="en-US" sz="2450" dirty="0">
                <a:latin typeface="宋体"/>
                <a:cs typeface="宋体"/>
              </a:rPr>
              <a:t>、</a:t>
            </a:r>
            <a:r>
              <a:rPr sz="2450" dirty="0" err="1">
                <a:latin typeface="宋体"/>
                <a:cs typeface="宋体"/>
              </a:rPr>
              <a:t>扫描完成后将电子试卷</a:t>
            </a:r>
            <a:r>
              <a:rPr lang="zh-CN" altLang="en-US" sz="2450" dirty="0">
                <a:latin typeface="宋体"/>
                <a:cs typeface="宋体"/>
              </a:rPr>
              <a:t>压缩并命名“矿大材料</a:t>
            </a:r>
            <a:r>
              <a:rPr lang="en-US" altLang="zh-CN" sz="2450" dirty="0">
                <a:latin typeface="宋体"/>
                <a:cs typeface="宋体"/>
              </a:rPr>
              <a:t>-xx</a:t>
            </a:r>
            <a:r>
              <a:rPr lang="zh-CN" altLang="en-US" sz="2450" dirty="0">
                <a:latin typeface="宋体"/>
                <a:cs typeface="宋体"/>
              </a:rPr>
              <a:t>课</a:t>
            </a:r>
            <a:r>
              <a:rPr lang="en-US" altLang="zh-CN" sz="2450" dirty="0">
                <a:latin typeface="宋体"/>
                <a:cs typeface="宋体"/>
              </a:rPr>
              <a:t>-</a:t>
            </a:r>
            <a:r>
              <a:rPr lang="zh-CN" altLang="en-US" sz="2450" dirty="0">
                <a:latin typeface="宋体"/>
                <a:cs typeface="宋体"/>
              </a:rPr>
              <a:t>李明”；</a:t>
            </a:r>
            <a:endParaRPr lang="en-US" altLang="zh-CN" sz="2450" dirty="0">
              <a:latin typeface="宋体"/>
              <a:cs typeface="宋体"/>
            </a:endParaRPr>
          </a:p>
          <a:p>
            <a:pPr marL="414020">
              <a:lnSpc>
                <a:spcPct val="100000"/>
              </a:lnSpc>
            </a:pPr>
            <a:r>
              <a:rPr lang="en-US" sz="2450" dirty="0">
                <a:solidFill>
                  <a:srgbClr val="FF0000"/>
                </a:solidFill>
                <a:latin typeface="宋体"/>
                <a:cs typeface="宋体"/>
              </a:rPr>
              <a:t>2</a:t>
            </a:r>
            <a:r>
              <a:rPr lang="zh-CN" altLang="en-US" sz="2450" dirty="0">
                <a:solidFill>
                  <a:srgbClr val="FF0000"/>
                </a:solidFill>
                <a:latin typeface="宋体"/>
                <a:cs typeface="宋体"/>
              </a:rPr>
              <a:t>、</a:t>
            </a:r>
            <a:r>
              <a:rPr sz="2450" dirty="0" err="1">
                <a:solidFill>
                  <a:srgbClr val="FF0000"/>
                </a:solidFill>
                <a:latin typeface="宋体"/>
                <a:cs typeface="宋体"/>
              </a:rPr>
              <a:t>发送给</a:t>
            </a:r>
            <a:r>
              <a:rPr lang="zh-CN" altLang="en-US" sz="2450" dirty="0">
                <a:solidFill>
                  <a:srgbClr val="FF0000"/>
                </a:solidFill>
                <a:latin typeface="宋体"/>
                <a:cs typeface="宋体"/>
              </a:rPr>
              <a:t>后台</a:t>
            </a:r>
            <a:r>
              <a:rPr sz="2450" dirty="0" err="1">
                <a:solidFill>
                  <a:srgbClr val="FF0000"/>
                </a:solidFill>
                <a:latin typeface="宋体"/>
                <a:cs typeface="宋体"/>
              </a:rPr>
              <a:t>服务人员</a:t>
            </a:r>
            <a:r>
              <a:rPr lang="zh-CN" altLang="en-US" sz="2450" dirty="0">
                <a:solidFill>
                  <a:srgbClr val="FF0000"/>
                </a:solidFill>
                <a:latin typeface="宋体"/>
                <a:cs typeface="宋体"/>
              </a:rPr>
              <a:t>邮箱</a:t>
            </a:r>
            <a:r>
              <a:rPr sz="2450" spc="-10" dirty="0">
                <a:latin typeface="宋体"/>
                <a:cs typeface="宋体"/>
              </a:rPr>
              <a:t>（</a:t>
            </a:r>
            <a:r>
              <a:rPr sz="2450" spc="-10" dirty="0">
                <a:latin typeface="宋体"/>
                <a:cs typeface="宋体"/>
                <a:hlinkClick r:id="rId3"/>
              </a:rPr>
              <a:t>5015100@qq.com</a:t>
            </a:r>
            <a:r>
              <a:rPr sz="2450" spc="-10" dirty="0">
                <a:latin typeface="宋体"/>
                <a:cs typeface="宋体"/>
              </a:rPr>
              <a:t>）</a:t>
            </a:r>
            <a:r>
              <a:rPr sz="2450" spc="-5" dirty="0">
                <a:latin typeface="宋体"/>
                <a:cs typeface="宋体"/>
              </a:rPr>
              <a:t>，</a:t>
            </a:r>
            <a:r>
              <a:rPr sz="2450" spc="-5" dirty="0" err="1">
                <a:latin typeface="宋体"/>
                <a:cs typeface="宋体"/>
              </a:rPr>
              <a:t>进行成绩</a:t>
            </a:r>
            <a:r>
              <a:rPr lang="zh-CN" altLang="en-US" sz="2450" spc="-5" dirty="0">
                <a:latin typeface="宋体"/>
                <a:cs typeface="宋体"/>
              </a:rPr>
              <a:t>识别和转换；发送时同时提供带学号的学生名单。</a:t>
            </a:r>
            <a:endParaRPr lang="en-US" altLang="zh-CN" sz="2450" spc="-5" dirty="0">
              <a:latin typeface="宋体"/>
              <a:cs typeface="宋体"/>
            </a:endParaRPr>
          </a:p>
          <a:p>
            <a:pPr marL="414020">
              <a:lnSpc>
                <a:spcPct val="100000"/>
              </a:lnSpc>
            </a:pPr>
            <a:r>
              <a:rPr lang="en-US" altLang="zh-CN" sz="2450" spc="-5" dirty="0">
                <a:latin typeface="宋体"/>
                <a:cs typeface="宋体"/>
              </a:rPr>
              <a:t>3</a:t>
            </a:r>
            <a:r>
              <a:rPr lang="zh-CN" altLang="en-US" sz="2450" spc="-5" dirty="0">
                <a:latin typeface="宋体"/>
                <a:cs typeface="宋体"/>
              </a:rPr>
              <a:t>、返回分项成绩</a:t>
            </a:r>
            <a:r>
              <a:rPr lang="en-US" altLang="zh-CN" sz="2450" spc="-5" dirty="0">
                <a:latin typeface="宋体"/>
                <a:cs typeface="宋体"/>
              </a:rPr>
              <a:t>Excel</a:t>
            </a:r>
            <a:r>
              <a:rPr lang="zh-CN" altLang="en-US" sz="2450" spc="-5" dirty="0">
                <a:latin typeface="宋体"/>
                <a:cs typeface="宋体"/>
              </a:rPr>
              <a:t>表格</a:t>
            </a:r>
            <a:endParaRPr sz="2450" dirty="0">
              <a:latin typeface="宋体"/>
              <a:cs typeface="宋体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89D421F-0A2B-C166-647E-4A02BA61C06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50900" y="3476625"/>
            <a:ext cx="4117475" cy="385112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E084D02D-11F5-C315-27C4-205ADBD76059}"/>
              </a:ext>
            </a:extLst>
          </p:cNvPr>
          <p:cNvSpPr txBox="1"/>
          <p:nvPr/>
        </p:nvSpPr>
        <p:spPr>
          <a:xfrm>
            <a:off x="5194300" y="4795192"/>
            <a:ext cx="53485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/>
            <a:r>
              <a:rPr lang="zh-CN" altLang="en-US" sz="18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得出每题得分明细，用于课程目标达成度计算</a:t>
            </a:r>
          </a:p>
        </p:txBody>
      </p:sp>
    </p:spTree>
    <p:extLst>
      <p:ext uri="{BB962C8B-B14F-4D97-AF65-F5344CB8AC3E}">
        <p14:creationId xmlns:p14="http://schemas.microsoft.com/office/powerpoint/2010/main" val="12318392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3360" y="868421"/>
            <a:ext cx="4724400" cy="39113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zh-CN" altLang="en-US" b="1" spc="-5" dirty="0">
                <a:solidFill>
                  <a:srgbClr val="0000FF"/>
                </a:solidFill>
              </a:rPr>
              <a:t>六、生成</a:t>
            </a:r>
            <a:r>
              <a:rPr b="1" spc="-5" dirty="0" err="1">
                <a:solidFill>
                  <a:srgbClr val="0000FF"/>
                </a:solidFill>
              </a:rPr>
              <a:t>课程达成度报告</a:t>
            </a:r>
            <a:endParaRPr b="1" spc="-5" dirty="0">
              <a:solidFill>
                <a:srgbClr val="0000FF"/>
              </a:solidFill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876300"/>
            <a:ext cx="10692765" cy="452755"/>
            <a:chOff x="0" y="876300"/>
            <a:chExt cx="10692765" cy="452755"/>
          </a:xfrm>
        </p:grpSpPr>
        <p:sp>
          <p:nvSpPr>
            <p:cNvPr id="4" name="object 4"/>
            <p:cNvSpPr/>
            <p:nvPr/>
          </p:nvSpPr>
          <p:spPr>
            <a:xfrm>
              <a:off x="480060" y="1286255"/>
              <a:ext cx="10212705" cy="43180"/>
            </a:xfrm>
            <a:custGeom>
              <a:avLst/>
              <a:gdLst/>
              <a:ahLst/>
              <a:cxnLst/>
              <a:rect l="l" t="t" r="r" b="b"/>
              <a:pathLst>
                <a:path w="10212705" h="43180">
                  <a:moveTo>
                    <a:pt x="10212324" y="42672"/>
                  </a:moveTo>
                  <a:lnTo>
                    <a:pt x="15239" y="42672"/>
                  </a:lnTo>
                  <a:lnTo>
                    <a:pt x="0" y="0"/>
                  </a:lnTo>
                  <a:lnTo>
                    <a:pt x="10212324" y="0"/>
                  </a:lnTo>
                  <a:lnTo>
                    <a:pt x="10212324" y="42672"/>
                  </a:lnTo>
                  <a:close/>
                </a:path>
              </a:pathLst>
            </a:custGeom>
            <a:solidFill>
              <a:srgbClr val="BF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876300"/>
              <a:ext cx="480059" cy="445134"/>
            </a:xfrm>
            <a:custGeom>
              <a:avLst/>
              <a:gdLst/>
              <a:ahLst/>
              <a:cxnLst/>
              <a:rect l="l" t="t" r="r" b="b"/>
              <a:pathLst>
                <a:path w="480059" h="445134">
                  <a:moveTo>
                    <a:pt x="480060" y="445008"/>
                  </a:moveTo>
                  <a:lnTo>
                    <a:pt x="0" y="445008"/>
                  </a:lnTo>
                  <a:lnTo>
                    <a:pt x="0" y="0"/>
                  </a:lnTo>
                  <a:lnTo>
                    <a:pt x="237743" y="0"/>
                  </a:lnTo>
                  <a:lnTo>
                    <a:pt x="480060" y="445008"/>
                  </a:lnTo>
                  <a:close/>
                </a:path>
              </a:pathLst>
            </a:custGeom>
            <a:solidFill>
              <a:srgbClr val="9ABA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11577" y="1314107"/>
            <a:ext cx="10001763" cy="2416687"/>
          </a:xfrm>
          <a:prstGeom prst="rect">
            <a:avLst/>
          </a:prstGeom>
        </p:spPr>
        <p:txBody>
          <a:bodyPr vert="horz" wrap="square" lIns="0" tIns="1987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65"/>
              </a:spcBef>
            </a:pPr>
            <a:r>
              <a:rPr sz="2450" dirty="0">
                <a:latin typeface="宋体"/>
                <a:cs typeface="宋体"/>
              </a:rPr>
              <a:t>1、打开</a:t>
            </a:r>
            <a:r>
              <a:rPr sz="2450" spc="-10" dirty="0">
                <a:latin typeface="宋体"/>
                <a:cs typeface="宋体"/>
                <a:hlinkClick r:id="rId2"/>
              </a:rPr>
              <a:t>http://cumt.inclass.top</a:t>
            </a:r>
            <a:r>
              <a:rPr sz="2450" dirty="0">
                <a:latin typeface="宋体"/>
                <a:cs typeface="宋体"/>
              </a:rPr>
              <a:t>，输入账号</a:t>
            </a:r>
            <a:r>
              <a:rPr sz="2450" spc="-10" dirty="0">
                <a:latin typeface="宋体"/>
                <a:cs typeface="宋体"/>
              </a:rPr>
              <a:t>:cumt1</a:t>
            </a:r>
            <a:r>
              <a:rPr lang="zh-CN" altLang="en-US" sz="2450" spc="-10" dirty="0">
                <a:latin typeface="宋体"/>
                <a:cs typeface="宋体"/>
              </a:rPr>
              <a:t>，</a:t>
            </a:r>
            <a:r>
              <a:rPr sz="2450" dirty="0">
                <a:latin typeface="宋体"/>
                <a:cs typeface="宋体"/>
              </a:rPr>
              <a:t>密码</a:t>
            </a:r>
            <a:r>
              <a:rPr sz="2450" spc="-10" dirty="0">
                <a:latin typeface="宋体"/>
                <a:cs typeface="宋体"/>
              </a:rPr>
              <a:t>123456；</a:t>
            </a:r>
            <a:endParaRPr lang="en-US" sz="2450" spc="-1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565"/>
              </a:spcBef>
            </a:pPr>
            <a:r>
              <a:rPr sz="2450" dirty="0">
                <a:latin typeface="宋体"/>
                <a:cs typeface="宋体"/>
              </a:rPr>
              <a:t>2</a:t>
            </a:r>
            <a:r>
              <a:rPr sz="2450" spc="-5" dirty="0">
                <a:latin typeface="宋体"/>
                <a:cs typeface="宋体"/>
              </a:rPr>
              <a:t>、依次点击：其他课程-课程目标-</a:t>
            </a:r>
            <a:r>
              <a:rPr sz="2450" spc="-25" dirty="0">
                <a:latin typeface="宋体"/>
                <a:cs typeface="宋体"/>
              </a:rPr>
              <a:t>新增</a:t>
            </a:r>
            <a:endParaRPr lang="en-US" sz="2450" spc="-25" dirty="0">
              <a:latin typeface="宋体"/>
              <a:cs typeface="宋体"/>
            </a:endParaRPr>
          </a:p>
          <a:p>
            <a:pPr marL="12700" marR="34290">
              <a:lnSpc>
                <a:spcPts val="4410"/>
              </a:lnSpc>
              <a:spcBef>
                <a:spcPts val="5"/>
              </a:spcBef>
            </a:pPr>
            <a:r>
              <a:rPr sz="2450" dirty="0">
                <a:latin typeface="宋体"/>
                <a:cs typeface="宋体"/>
              </a:rPr>
              <a:t>3</a:t>
            </a:r>
            <a:r>
              <a:rPr sz="2450" spc="-10" dirty="0">
                <a:latin typeface="宋体"/>
                <a:cs typeface="宋体"/>
              </a:rPr>
              <a:t>、录入课程信息</a:t>
            </a:r>
            <a:endParaRPr sz="2450" dirty="0">
              <a:latin typeface="宋体"/>
              <a:cs typeface="宋体"/>
            </a:endParaRPr>
          </a:p>
          <a:p>
            <a:pPr marL="12700" marR="5080" indent="400050">
              <a:lnSpc>
                <a:spcPct val="150200"/>
              </a:lnSpc>
              <a:spcBef>
                <a:spcPts val="260"/>
              </a:spcBef>
            </a:pPr>
            <a:r>
              <a:rPr sz="1400" b="1" spc="-5" dirty="0">
                <a:latin typeface="宋体"/>
                <a:cs typeface="宋体"/>
              </a:rPr>
              <a:t>如果是材料科学与工程专业课程，请将专业设为“材料科</a:t>
            </a:r>
            <a:r>
              <a:rPr sz="1400" b="1" spc="-10" dirty="0">
                <a:latin typeface="宋体"/>
                <a:cs typeface="宋体"/>
              </a:rPr>
              <a:t>学与工程”；</a:t>
            </a:r>
            <a:endParaRPr sz="1400" dirty="0">
              <a:latin typeface="宋体"/>
              <a:cs typeface="宋体"/>
            </a:endParaRPr>
          </a:p>
          <a:p>
            <a:pPr marL="412750">
              <a:lnSpc>
                <a:spcPct val="100000"/>
              </a:lnSpc>
              <a:spcBef>
                <a:spcPts val="850"/>
              </a:spcBef>
            </a:pPr>
            <a:r>
              <a:rPr sz="1400" b="1" spc="-5" dirty="0">
                <a:latin typeface="宋体"/>
                <a:cs typeface="宋体"/>
              </a:rPr>
              <a:t>如果是其他专业课程，请将专业设为“材料与物理学院”</a:t>
            </a:r>
            <a:endParaRPr sz="1400" dirty="0">
              <a:latin typeface="宋体"/>
              <a:cs typeface="宋体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7645BD2-9B1E-5F59-F2FB-AAE79C5ACDF1}"/>
              </a:ext>
            </a:extLst>
          </p:cNvPr>
          <p:cNvSpPr txBox="1"/>
          <p:nvPr/>
        </p:nvSpPr>
        <p:spPr>
          <a:xfrm>
            <a:off x="6081449" y="5707609"/>
            <a:ext cx="43073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如果是行政班，可按行政班命名；</a:t>
            </a:r>
            <a:endParaRPr lang="en-US" altLang="zh-CN" dirty="0"/>
          </a:p>
          <a:p>
            <a:r>
              <a:rPr lang="zh-CN" altLang="en-US" dirty="0"/>
              <a:t>如果是选课班，可以教师姓名命名，如“牛继南班”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0DB037B-5AA8-453D-03CB-D92433CE15BB}"/>
              </a:ext>
            </a:extLst>
          </p:cNvPr>
          <p:cNvSpPr/>
          <p:nvPr/>
        </p:nvSpPr>
        <p:spPr>
          <a:xfrm>
            <a:off x="11931990" y="6169274"/>
            <a:ext cx="910337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883D0BE8-8571-93EE-B5FA-76AD08EBC5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95" y="3776163"/>
            <a:ext cx="5815673" cy="3786687"/>
          </a:xfrm>
          <a:prstGeom prst="rect">
            <a:avLst/>
          </a:prstGeom>
          <a:ln>
            <a:solidFill>
              <a:srgbClr val="FF0000"/>
            </a:solidFill>
          </a:ln>
        </p:spPr>
      </p:pic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5E4B5AA5-72BA-FEDA-D623-AFCA1BC09CB8}"/>
              </a:ext>
            </a:extLst>
          </p:cNvPr>
          <p:cNvCxnSpPr>
            <a:cxnSpLocks/>
          </p:cNvCxnSpPr>
          <p:nvPr/>
        </p:nvCxnSpPr>
        <p:spPr>
          <a:xfrm flipH="1" flipV="1">
            <a:off x="13042900" y="5127749"/>
            <a:ext cx="1295400" cy="20830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0" y="876300"/>
            <a:ext cx="10692765" cy="452755"/>
            <a:chOff x="0" y="876300"/>
            <a:chExt cx="10692765" cy="452755"/>
          </a:xfrm>
        </p:grpSpPr>
        <p:sp>
          <p:nvSpPr>
            <p:cNvPr id="4" name="object 4"/>
            <p:cNvSpPr/>
            <p:nvPr/>
          </p:nvSpPr>
          <p:spPr>
            <a:xfrm>
              <a:off x="480060" y="1286255"/>
              <a:ext cx="10212705" cy="43180"/>
            </a:xfrm>
            <a:custGeom>
              <a:avLst/>
              <a:gdLst/>
              <a:ahLst/>
              <a:cxnLst/>
              <a:rect l="l" t="t" r="r" b="b"/>
              <a:pathLst>
                <a:path w="10212705" h="43180">
                  <a:moveTo>
                    <a:pt x="10212324" y="42672"/>
                  </a:moveTo>
                  <a:lnTo>
                    <a:pt x="15239" y="42672"/>
                  </a:lnTo>
                  <a:lnTo>
                    <a:pt x="0" y="0"/>
                  </a:lnTo>
                  <a:lnTo>
                    <a:pt x="10212324" y="0"/>
                  </a:lnTo>
                  <a:lnTo>
                    <a:pt x="10212324" y="42672"/>
                  </a:lnTo>
                  <a:close/>
                </a:path>
              </a:pathLst>
            </a:custGeom>
            <a:solidFill>
              <a:srgbClr val="BF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876300"/>
              <a:ext cx="480059" cy="445134"/>
            </a:xfrm>
            <a:custGeom>
              <a:avLst/>
              <a:gdLst/>
              <a:ahLst/>
              <a:cxnLst/>
              <a:rect l="l" t="t" r="r" b="b"/>
              <a:pathLst>
                <a:path w="480059" h="445134">
                  <a:moveTo>
                    <a:pt x="480060" y="445008"/>
                  </a:moveTo>
                  <a:lnTo>
                    <a:pt x="0" y="445008"/>
                  </a:lnTo>
                  <a:lnTo>
                    <a:pt x="0" y="0"/>
                  </a:lnTo>
                  <a:lnTo>
                    <a:pt x="237743" y="0"/>
                  </a:lnTo>
                  <a:lnTo>
                    <a:pt x="480060" y="445008"/>
                  </a:lnTo>
                  <a:close/>
                </a:path>
              </a:pathLst>
            </a:custGeom>
            <a:solidFill>
              <a:srgbClr val="9ABA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11286" y="1325176"/>
            <a:ext cx="10212705" cy="1490152"/>
          </a:xfrm>
          <a:prstGeom prst="rect">
            <a:avLst/>
          </a:prstGeom>
        </p:spPr>
        <p:txBody>
          <a:bodyPr vert="horz" wrap="square" lIns="0" tIns="1727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60"/>
              </a:spcBef>
            </a:pPr>
            <a:r>
              <a:rPr sz="2100" dirty="0">
                <a:latin typeface="宋体"/>
                <a:cs typeface="宋体"/>
              </a:rPr>
              <a:t>4</a:t>
            </a:r>
            <a:r>
              <a:rPr sz="2100" spc="-5" dirty="0">
                <a:latin typeface="宋体"/>
                <a:cs typeface="宋体"/>
              </a:rPr>
              <a:t>、点击“课程目标”，录入</a:t>
            </a:r>
            <a:r>
              <a:rPr lang="zh-CN" altLang="en-US" sz="2100" spc="-5" dirty="0">
                <a:latin typeface="宋体"/>
                <a:cs typeface="宋体"/>
              </a:rPr>
              <a:t>“观测点”、</a:t>
            </a:r>
            <a:r>
              <a:rPr sz="2100" spc="-5" dirty="0">
                <a:latin typeface="宋体"/>
                <a:cs typeface="宋体"/>
              </a:rPr>
              <a:t>“课程目标</a:t>
            </a:r>
            <a:r>
              <a:rPr lang="zh-CN" altLang="en-US" sz="2100" spc="-5" dirty="0">
                <a:latin typeface="宋体"/>
                <a:cs typeface="宋体"/>
              </a:rPr>
              <a:t>描述</a:t>
            </a:r>
            <a:r>
              <a:rPr sz="2100" spc="-5" dirty="0">
                <a:latin typeface="宋体"/>
                <a:cs typeface="宋体"/>
              </a:rPr>
              <a:t>”；</a:t>
            </a:r>
            <a:r>
              <a:rPr lang="zh-CN" altLang="en-US" sz="2100" spc="-5" dirty="0">
                <a:latin typeface="宋体"/>
                <a:cs typeface="宋体"/>
              </a:rPr>
              <a:t>“</a:t>
            </a:r>
            <a:r>
              <a:rPr lang="zh-CN" altLang="en-US" sz="2100" dirty="0">
                <a:latin typeface="宋体"/>
                <a:cs typeface="宋体"/>
              </a:rPr>
              <a:t>可选择”项可暂空；</a:t>
            </a:r>
            <a:endParaRPr lang="en-US" altLang="zh-CN" sz="210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360"/>
              </a:spcBef>
            </a:pPr>
            <a:r>
              <a:rPr sz="2100" dirty="0">
                <a:latin typeface="宋体"/>
                <a:cs typeface="宋体"/>
              </a:rPr>
              <a:t>5</a:t>
            </a:r>
            <a:r>
              <a:rPr sz="2100" spc="-5" dirty="0">
                <a:latin typeface="宋体"/>
                <a:cs typeface="宋体"/>
              </a:rPr>
              <a:t>、点击“确认”后，再录入其他课程目标。</a:t>
            </a:r>
            <a:endParaRPr sz="2100" dirty="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265"/>
              </a:spcBef>
            </a:pPr>
            <a:r>
              <a:rPr sz="2100" dirty="0">
                <a:latin typeface="宋体"/>
                <a:cs typeface="宋体"/>
              </a:rPr>
              <a:t>6</a:t>
            </a:r>
            <a:r>
              <a:rPr sz="2100" spc="-5" dirty="0">
                <a:latin typeface="宋体"/>
                <a:cs typeface="宋体"/>
              </a:rPr>
              <a:t>、课程目标录入结束后，点击右上角关闭按钮</a:t>
            </a:r>
            <a:endParaRPr sz="2100" dirty="0">
              <a:latin typeface="宋体"/>
              <a:cs typeface="宋体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80B75C96-E707-F447-DEB8-6AE8391F23B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794" b="48861"/>
          <a:stretch/>
        </p:blipFill>
        <p:spPr>
          <a:xfrm>
            <a:off x="12700" y="2947164"/>
            <a:ext cx="10088546" cy="1668521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A483087A-2601-20FC-4152-F2A5D1B7D0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2500" y="4747521"/>
            <a:ext cx="5181600" cy="2721493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3" name="object 2">
            <a:extLst>
              <a:ext uri="{FF2B5EF4-FFF2-40B4-BE49-F238E27FC236}">
                <a16:creationId xmlns:a16="http://schemas.microsoft.com/office/drawing/2014/main" id="{28226E57-F4F5-A0CA-754E-1D01D146057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3360" y="868421"/>
            <a:ext cx="4724400" cy="39113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zh-CN" altLang="en-US" b="1" spc="-5" dirty="0">
                <a:solidFill>
                  <a:srgbClr val="0000FF"/>
                </a:solidFill>
              </a:rPr>
              <a:t>六、生成</a:t>
            </a:r>
            <a:r>
              <a:rPr b="1" spc="-5" dirty="0" err="1">
                <a:solidFill>
                  <a:srgbClr val="0000FF"/>
                </a:solidFill>
              </a:rPr>
              <a:t>课程达成度报告</a:t>
            </a:r>
            <a:endParaRPr b="1" spc="-5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0" y="876300"/>
            <a:ext cx="10692765" cy="452755"/>
            <a:chOff x="0" y="876300"/>
            <a:chExt cx="10692765" cy="452755"/>
          </a:xfrm>
        </p:grpSpPr>
        <p:sp>
          <p:nvSpPr>
            <p:cNvPr id="4" name="object 4"/>
            <p:cNvSpPr/>
            <p:nvPr/>
          </p:nvSpPr>
          <p:spPr>
            <a:xfrm>
              <a:off x="480060" y="1286255"/>
              <a:ext cx="10212705" cy="43180"/>
            </a:xfrm>
            <a:custGeom>
              <a:avLst/>
              <a:gdLst/>
              <a:ahLst/>
              <a:cxnLst/>
              <a:rect l="l" t="t" r="r" b="b"/>
              <a:pathLst>
                <a:path w="10212705" h="43180">
                  <a:moveTo>
                    <a:pt x="10212324" y="42672"/>
                  </a:moveTo>
                  <a:lnTo>
                    <a:pt x="15239" y="42672"/>
                  </a:lnTo>
                  <a:lnTo>
                    <a:pt x="0" y="0"/>
                  </a:lnTo>
                  <a:lnTo>
                    <a:pt x="10212324" y="0"/>
                  </a:lnTo>
                  <a:lnTo>
                    <a:pt x="10212324" y="42672"/>
                  </a:lnTo>
                  <a:close/>
                </a:path>
              </a:pathLst>
            </a:custGeom>
            <a:solidFill>
              <a:srgbClr val="BF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876300"/>
              <a:ext cx="480059" cy="445134"/>
            </a:xfrm>
            <a:custGeom>
              <a:avLst/>
              <a:gdLst/>
              <a:ahLst/>
              <a:cxnLst/>
              <a:rect l="l" t="t" r="r" b="b"/>
              <a:pathLst>
                <a:path w="480059" h="445134">
                  <a:moveTo>
                    <a:pt x="480060" y="445008"/>
                  </a:moveTo>
                  <a:lnTo>
                    <a:pt x="0" y="445008"/>
                  </a:lnTo>
                  <a:lnTo>
                    <a:pt x="0" y="0"/>
                  </a:lnTo>
                  <a:lnTo>
                    <a:pt x="237743" y="0"/>
                  </a:lnTo>
                  <a:lnTo>
                    <a:pt x="480060" y="445008"/>
                  </a:lnTo>
                  <a:close/>
                </a:path>
              </a:pathLst>
            </a:custGeom>
            <a:solidFill>
              <a:srgbClr val="9ABA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13371" y="1326218"/>
            <a:ext cx="10212704" cy="90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100"/>
              </a:lnSpc>
              <a:spcBef>
                <a:spcPts val="100"/>
              </a:spcBef>
            </a:pPr>
            <a:r>
              <a:rPr sz="2100" dirty="0">
                <a:latin typeface="宋体"/>
                <a:cs typeface="宋体"/>
              </a:rPr>
              <a:t>7</a:t>
            </a:r>
            <a:r>
              <a:rPr sz="2100" spc="-5" dirty="0">
                <a:latin typeface="宋体"/>
                <a:cs typeface="宋体"/>
              </a:rPr>
              <a:t>、点击左侧“成绩录入”，点击对应课程的“学生名单”，按照模板上传学</a:t>
            </a:r>
            <a:r>
              <a:rPr sz="2100" spc="-15" dirty="0">
                <a:latin typeface="宋体"/>
                <a:cs typeface="宋体"/>
              </a:rPr>
              <a:t>生名单</a:t>
            </a:r>
            <a:r>
              <a:rPr lang="zh-CN" altLang="en-US" sz="2100" spc="-15" dirty="0">
                <a:latin typeface="宋体"/>
                <a:cs typeface="宋体"/>
              </a:rPr>
              <a:t>（先下载模板，把教务系统导出的学生名单信息导入即可）</a:t>
            </a:r>
            <a:r>
              <a:rPr sz="2100" spc="-15" dirty="0">
                <a:latin typeface="宋体"/>
                <a:cs typeface="宋体"/>
              </a:rPr>
              <a:t>；</a:t>
            </a:r>
            <a:endParaRPr sz="2100" dirty="0">
              <a:latin typeface="宋体"/>
              <a:cs typeface="宋体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60500" y="2272776"/>
            <a:ext cx="7010400" cy="2668741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37F787BE-077C-1043-095B-06BFEEE620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863" y="5305425"/>
            <a:ext cx="3443673" cy="2200620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2" name="object 2">
            <a:extLst>
              <a:ext uri="{FF2B5EF4-FFF2-40B4-BE49-F238E27FC236}">
                <a16:creationId xmlns:a16="http://schemas.microsoft.com/office/drawing/2014/main" id="{ECE60BB9-7A5C-32AA-096F-179400CCD40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3360" y="868421"/>
            <a:ext cx="4724400" cy="39113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zh-CN" altLang="en-US" b="1" spc="-5" dirty="0">
                <a:solidFill>
                  <a:srgbClr val="0000FF"/>
                </a:solidFill>
              </a:rPr>
              <a:t>六、生成</a:t>
            </a:r>
            <a:r>
              <a:rPr b="1" spc="-5" dirty="0" err="1">
                <a:solidFill>
                  <a:srgbClr val="0000FF"/>
                </a:solidFill>
              </a:rPr>
              <a:t>课程达成度报告</a:t>
            </a:r>
            <a:endParaRPr b="1" spc="-5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0" y="876300"/>
            <a:ext cx="10692765" cy="452755"/>
            <a:chOff x="0" y="876300"/>
            <a:chExt cx="10692765" cy="452755"/>
          </a:xfrm>
        </p:grpSpPr>
        <p:sp>
          <p:nvSpPr>
            <p:cNvPr id="4" name="object 4"/>
            <p:cNvSpPr/>
            <p:nvPr/>
          </p:nvSpPr>
          <p:spPr>
            <a:xfrm>
              <a:off x="480060" y="1286255"/>
              <a:ext cx="10212705" cy="43180"/>
            </a:xfrm>
            <a:custGeom>
              <a:avLst/>
              <a:gdLst/>
              <a:ahLst/>
              <a:cxnLst/>
              <a:rect l="l" t="t" r="r" b="b"/>
              <a:pathLst>
                <a:path w="10212705" h="43180">
                  <a:moveTo>
                    <a:pt x="10212324" y="42672"/>
                  </a:moveTo>
                  <a:lnTo>
                    <a:pt x="15239" y="42672"/>
                  </a:lnTo>
                  <a:lnTo>
                    <a:pt x="0" y="0"/>
                  </a:lnTo>
                  <a:lnTo>
                    <a:pt x="10212324" y="0"/>
                  </a:lnTo>
                  <a:lnTo>
                    <a:pt x="10212324" y="42672"/>
                  </a:lnTo>
                  <a:close/>
                </a:path>
              </a:pathLst>
            </a:custGeom>
            <a:solidFill>
              <a:srgbClr val="BF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876300"/>
              <a:ext cx="480059" cy="445134"/>
            </a:xfrm>
            <a:custGeom>
              <a:avLst/>
              <a:gdLst/>
              <a:ahLst/>
              <a:cxnLst/>
              <a:rect l="l" t="t" r="r" b="b"/>
              <a:pathLst>
                <a:path w="480059" h="445134">
                  <a:moveTo>
                    <a:pt x="480060" y="445008"/>
                  </a:moveTo>
                  <a:lnTo>
                    <a:pt x="0" y="445008"/>
                  </a:lnTo>
                  <a:lnTo>
                    <a:pt x="0" y="0"/>
                  </a:lnTo>
                  <a:lnTo>
                    <a:pt x="237743" y="0"/>
                  </a:lnTo>
                  <a:lnTo>
                    <a:pt x="480060" y="445008"/>
                  </a:lnTo>
                  <a:close/>
                </a:path>
              </a:pathLst>
            </a:custGeom>
            <a:solidFill>
              <a:srgbClr val="9ABA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13371" y="1326218"/>
            <a:ext cx="10212704" cy="90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38430" algn="just">
              <a:lnSpc>
                <a:spcPct val="150200"/>
              </a:lnSpc>
              <a:spcBef>
                <a:spcPts val="10"/>
              </a:spcBef>
            </a:pPr>
            <a:r>
              <a:rPr sz="2100" dirty="0">
                <a:latin typeface="宋体"/>
                <a:cs typeface="宋体"/>
              </a:rPr>
              <a:t>8、点击“考核类型”下的“</a:t>
            </a:r>
            <a:r>
              <a:rPr lang="en-US" altLang="zh-CN" sz="2100" dirty="0">
                <a:latin typeface="宋体"/>
                <a:cs typeface="宋体"/>
              </a:rPr>
              <a:t>X</a:t>
            </a:r>
            <a:r>
              <a:rPr sz="2100" spc="-5" dirty="0">
                <a:latin typeface="宋体"/>
                <a:cs typeface="宋体"/>
              </a:rPr>
              <a:t>个”，点击“添加”</a:t>
            </a:r>
            <a:r>
              <a:rPr lang="zh-CN" altLang="en-US" sz="2100" spc="-5" dirty="0">
                <a:latin typeface="宋体"/>
                <a:cs typeface="宋体"/>
              </a:rPr>
              <a:t>。根据课程实际情况，将</a:t>
            </a:r>
            <a:r>
              <a:rPr lang="zh-CN" altLang="en-US" sz="2100" spc="-50" dirty="0">
                <a:latin typeface="宋体"/>
                <a:cs typeface="宋体"/>
              </a:rPr>
              <a:t> </a:t>
            </a:r>
            <a:r>
              <a:rPr lang="zh-CN" altLang="en-US" sz="2100" spc="-5" dirty="0">
                <a:latin typeface="宋体"/>
                <a:cs typeface="宋体"/>
              </a:rPr>
              <a:t>“平时成绩”、“实验成绩”、“作业”、“期末考试”等各种考试类型依</a:t>
            </a:r>
            <a:r>
              <a:rPr lang="zh-CN" altLang="en-US" sz="2100" spc="-15" dirty="0">
                <a:latin typeface="宋体"/>
                <a:cs typeface="宋体"/>
              </a:rPr>
              <a:t>次录入。</a:t>
            </a:r>
            <a:endParaRPr sz="2100" dirty="0">
              <a:latin typeface="宋体"/>
              <a:cs typeface="宋体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97789C80-BA4C-4DB0-9EE2-DDADED8F25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0994"/>
          <a:stretch/>
        </p:blipFill>
        <p:spPr>
          <a:xfrm>
            <a:off x="-87163" y="2336880"/>
            <a:ext cx="10693400" cy="3232705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E279EAD2-5938-B940-9380-4D6B135918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3500" y="5037279"/>
            <a:ext cx="4191000" cy="2478632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2B93B68F-7816-8C71-6CBA-E252A09D048A}"/>
              </a:ext>
            </a:extLst>
          </p:cNvPr>
          <p:cNvSpPr txBox="1"/>
          <p:nvPr/>
        </p:nvSpPr>
        <p:spPr>
          <a:xfrm>
            <a:off x="3594100" y="6687233"/>
            <a:ext cx="6878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0000FF"/>
                </a:solidFill>
              </a:rPr>
              <a:t>按照课程设置的考核方式填写，如平时成绩、实验成绩、作业等等</a:t>
            </a:r>
          </a:p>
        </p:txBody>
      </p:sp>
      <p:sp>
        <p:nvSpPr>
          <p:cNvPr id="15" name="object 2">
            <a:extLst>
              <a:ext uri="{FF2B5EF4-FFF2-40B4-BE49-F238E27FC236}">
                <a16:creationId xmlns:a16="http://schemas.microsoft.com/office/drawing/2014/main" id="{AEFD36B4-E0D6-53B0-9E20-2F7543A1B66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3360" y="868421"/>
            <a:ext cx="4724400" cy="39113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zh-CN" altLang="en-US" b="1" spc="-5" dirty="0">
                <a:solidFill>
                  <a:srgbClr val="0000FF"/>
                </a:solidFill>
              </a:rPr>
              <a:t>六、生成</a:t>
            </a:r>
            <a:r>
              <a:rPr b="1" spc="-5" dirty="0" err="1">
                <a:solidFill>
                  <a:srgbClr val="0000FF"/>
                </a:solidFill>
              </a:rPr>
              <a:t>课程达成度报告</a:t>
            </a:r>
            <a:endParaRPr b="1" spc="-5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1246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0" y="876300"/>
            <a:ext cx="10692765" cy="452755"/>
            <a:chOff x="0" y="876300"/>
            <a:chExt cx="10692765" cy="452755"/>
          </a:xfrm>
        </p:grpSpPr>
        <p:sp>
          <p:nvSpPr>
            <p:cNvPr id="4" name="object 4"/>
            <p:cNvSpPr/>
            <p:nvPr/>
          </p:nvSpPr>
          <p:spPr>
            <a:xfrm>
              <a:off x="480060" y="1286255"/>
              <a:ext cx="10212705" cy="43180"/>
            </a:xfrm>
            <a:custGeom>
              <a:avLst/>
              <a:gdLst/>
              <a:ahLst/>
              <a:cxnLst/>
              <a:rect l="l" t="t" r="r" b="b"/>
              <a:pathLst>
                <a:path w="10212705" h="43180">
                  <a:moveTo>
                    <a:pt x="10212324" y="42672"/>
                  </a:moveTo>
                  <a:lnTo>
                    <a:pt x="15239" y="42672"/>
                  </a:lnTo>
                  <a:lnTo>
                    <a:pt x="0" y="0"/>
                  </a:lnTo>
                  <a:lnTo>
                    <a:pt x="10212324" y="0"/>
                  </a:lnTo>
                  <a:lnTo>
                    <a:pt x="10212324" y="42672"/>
                  </a:lnTo>
                  <a:close/>
                </a:path>
              </a:pathLst>
            </a:custGeom>
            <a:solidFill>
              <a:srgbClr val="BF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876300"/>
              <a:ext cx="480059" cy="445134"/>
            </a:xfrm>
            <a:custGeom>
              <a:avLst/>
              <a:gdLst/>
              <a:ahLst/>
              <a:cxnLst/>
              <a:rect l="l" t="t" r="r" b="b"/>
              <a:pathLst>
                <a:path w="480059" h="445134">
                  <a:moveTo>
                    <a:pt x="480060" y="445008"/>
                  </a:moveTo>
                  <a:lnTo>
                    <a:pt x="0" y="445008"/>
                  </a:lnTo>
                  <a:lnTo>
                    <a:pt x="0" y="0"/>
                  </a:lnTo>
                  <a:lnTo>
                    <a:pt x="237743" y="0"/>
                  </a:lnTo>
                  <a:lnTo>
                    <a:pt x="480060" y="445008"/>
                  </a:lnTo>
                  <a:close/>
                </a:path>
              </a:pathLst>
            </a:custGeom>
            <a:solidFill>
              <a:srgbClr val="9ABA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13371" y="1326218"/>
            <a:ext cx="10212704" cy="4218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38430" algn="just">
              <a:lnSpc>
                <a:spcPct val="150200"/>
              </a:lnSpc>
              <a:spcBef>
                <a:spcPts val="10"/>
              </a:spcBef>
            </a:pPr>
            <a:r>
              <a:rPr sz="2100" dirty="0">
                <a:latin typeface="宋体"/>
                <a:cs typeface="宋体"/>
              </a:rPr>
              <a:t>8、</a:t>
            </a:r>
            <a:r>
              <a:rPr lang="zh-CN" altLang="en-US" sz="2100" dirty="0">
                <a:latin typeface="宋体"/>
                <a:cs typeface="宋体"/>
              </a:rPr>
              <a:t>考核方式</a:t>
            </a:r>
            <a:r>
              <a:rPr lang="zh-CN" altLang="en-US" sz="2100" spc="-5" dirty="0">
                <a:latin typeface="宋体"/>
                <a:cs typeface="宋体"/>
              </a:rPr>
              <a:t>确认后的界面如下：</a:t>
            </a:r>
            <a:endParaRPr sz="2100" dirty="0">
              <a:latin typeface="宋体"/>
              <a:cs typeface="宋体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DC3D29D-96ED-E525-D87B-AD2793135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13906"/>
            <a:ext cx="10693400" cy="3862689"/>
          </a:xfrm>
          <a:prstGeom prst="rect">
            <a:avLst/>
          </a:prstGeom>
        </p:spPr>
      </p:pic>
      <p:sp>
        <p:nvSpPr>
          <p:cNvPr id="13" name="object 2">
            <a:extLst>
              <a:ext uri="{FF2B5EF4-FFF2-40B4-BE49-F238E27FC236}">
                <a16:creationId xmlns:a16="http://schemas.microsoft.com/office/drawing/2014/main" id="{28C19F17-18AA-6E18-7B4A-E1C1927098B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3360" y="868421"/>
            <a:ext cx="4724400" cy="39113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zh-CN" altLang="en-US" b="1" spc="-5" dirty="0">
                <a:solidFill>
                  <a:srgbClr val="0000FF"/>
                </a:solidFill>
              </a:rPr>
              <a:t>六、生成</a:t>
            </a:r>
            <a:r>
              <a:rPr b="1" spc="-5" dirty="0" err="1">
                <a:solidFill>
                  <a:srgbClr val="0000FF"/>
                </a:solidFill>
              </a:rPr>
              <a:t>课程达成度报告</a:t>
            </a:r>
            <a:endParaRPr b="1" spc="-5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6735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0" y="876300"/>
            <a:ext cx="10692765" cy="452755"/>
            <a:chOff x="0" y="876300"/>
            <a:chExt cx="10692765" cy="452755"/>
          </a:xfrm>
        </p:grpSpPr>
        <p:sp>
          <p:nvSpPr>
            <p:cNvPr id="4" name="object 4"/>
            <p:cNvSpPr/>
            <p:nvPr/>
          </p:nvSpPr>
          <p:spPr>
            <a:xfrm>
              <a:off x="480060" y="1286255"/>
              <a:ext cx="10212705" cy="43180"/>
            </a:xfrm>
            <a:custGeom>
              <a:avLst/>
              <a:gdLst/>
              <a:ahLst/>
              <a:cxnLst/>
              <a:rect l="l" t="t" r="r" b="b"/>
              <a:pathLst>
                <a:path w="10212705" h="43180">
                  <a:moveTo>
                    <a:pt x="10212324" y="42672"/>
                  </a:moveTo>
                  <a:lnTo>
                    <a:pt x="15239" y="42672"/>
                  </a:lnTo>
                  <a:lnTo>
                    <a:pt x="0" y="0"/>
                  </a:lnTo>
                  <a:lnTo>
                    <a:pt x="10212324" y="0"/>
                  </a:lnTo>
                  <a:lnTo>
                    <a:pt x="10212324" y="42672"/>
                  </a:lnTo>
                  <a:close/>
                </a:path>
              </a:pathLst>
            </a:custGeom>
            <a:solidFill>
              <a:srgbClr val="BF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876300"/>
              <a:ext cx="480059" cy="445134"/>
            </a:xfrm>
            <a:custGeom>
              <a:avLst/>
              <a:gdLst/>
              <a:ahLst/>
              <a:cxnLst/>
              <a:rect l="l" t="t" r="r" b="b"/>
              <a:pathLst>
                <a:path w="480059" h="445134">
                  <a:moveTo>
                    <a:pt x="480060" y="445008"/>
                  </a:moveTo>
                  <a:lnTo>
                    <a:pt x="0" y="445008"/>
                  </a:lnTo>
                  <a:lnTo>
                    <a:pt x="0" y="0"/>
                  </a:lnTo>
                  <a:lnTo>
                    <a:pt x="237743" y="0"/>
                  </a:lnTo>
                  <a:lnTo>
                    <a:pt x="480060" y="445008"/>
                  </a:lnTo>
                  <a:close/>
                </a:path>
              </a:pathLst>
            </a:custGeom>
            <a:solidFill>
              <a:srgbClr val="9ABA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84212" y="1473111"/>
            <a:ext cx="10093325" cy="90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100"/>
              </a:lnSpc>
              <a:spcBef>
                <a:spcPts val="100"/>
              </a:spcBef>
            </a:pPr>
            <a:r>
              <a:rPr sz="2100" dirty="0">
                <a:latin typeface="宋体"/>
                <a:cs typeface="宋体"/>
              </a:rPr>
              <a:t>9、点击“设置比例”，按照</a:t>
            </a:r>
            <a:r>
              <a:rPr lang="zh-CN" altLang="en-US" sz="2100" dirty="0">
                <a:latin typeface="宋体"/>
                <a:cs typeface="宋体"/>
              </a:rPr>
              <a:t>课程质量标准，</a:t>
            </a:r>
            <a:r>
              <a:rPr lang="zh-CN" altLang="en-US" sz="2100" b="1" dirty="0">
                <a:solidFill>
                  <a:srgbClr val="FF0000"/>
                </a:solidFill>
                <a:latin typeface="宋体"/>
                <a:cs typeface="宋体"/>
              </a:rPr>
              <a:t>并参考</a:t>
            </a:r>
            <a:r>
              <a:rPr sz="2100" b="1" dirty="0" err="1">
                <a:solidFill>
                  <a:srgbClr val="FF0000"/>
                </a:solidFill>
                <a:latin typeface="宋体"/>
                <a:cs typeface="宋体"/>
              </a:rPr>
              <a:t>左下表格</a:t>
            </a:r>
            <a:r>
              <a:rPr lang="zh-CN" altLang="en-US" sz="2100" b="1" dirty="0">
                <a:solidFill>
                  <a:srgbClr val="FF0000"/>
                </a:solidFill>
                <a:latin typeface="宋体"/>
                <a:cs typeface="宋体"/>
              </a:rPr>
              <a:t>的各成绩对应关系</a:t>
            </a:r>
            <a:r>
              <a:rPr lang="zh-CN" altLang="en-US" sz="2100" dirty="0">
                <a:latin typeface="宋体"/>
                <a:cs typeface="宋体"/>
              </a:rPr>
              <a:t>，</a:t>
            </a:r>
            <a:r>
              <a:rPr sz="2100" spc="-10" dirty="0" err="1">
                <a:latin typeface="宋体"/>
                <a:cs typeface="宋体"/>
              </a:rPr>
              <a:t>设置每个课程目</a:t>
            </a:r>
            <a:r>
              <a:rPr sz="2100" spc="-5" dirty="0" err="1">
                <a:latin typeface="宋体"/>
                <a:cs typeface="宋体"/>
              </a:rPr>
              <a:t>标中各个考核环节比例</a:t>
            </a:r>
            <a:r>
              <a:rPr sz="2100" spc="-5" dirty="0">
                <a:latin typeface="宋体"/>
                <a:cs typeface="宋体"/>
              </a:rPr>
              <a:t>；</a:t>
            </a:r>
            <a:endParaRPr sz="2100" dirty="0">
              <a:latin typeface="宋体"/>
              <a:cs typeface="宋体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923" y="4941056"/>
            <a:ext cx="5281777" cy="1979939"/>
          </a:xfrm>
          <a:prstGeom prst="rect">
            <a:avLst/>
          </a:prstGeom>
          <a:ln w="28575">
            <a:solidFill>
              <a:srgbClr val="0000FF"/>
            </a:solidFill>
          </a:ln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86412" y="4619625"/>
            <a:ext cx="4855464" cy="2622803"/>
          </a:xfrm>
          <a:prstGeom prst="rect">
            <a:avLst/>
          </a:prstGeom>
          <a:ln w="28575">
            <a:solidFill>
              <a:srgbClr val="0000FF"/>
            </a:solidFill>
          </a:ln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AA4E7176-9730-3503-B626-D8D3CA6189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826" y="2523382"/>
            <a:ext cx="10693400" cy="1979939"/>
          </a:xfrm>
          <a:prstGeom prst="rect">
            <a:avLst/>
          </a:prstGeom>
          <a:ln w="28575">
            <a:solidFill>
              <a:srgbClr val="0000FF"/>
            </a:solidFill>
          </a:ln>
        </p:spPr>
      </p:pic>
      <p:sp>
        <p:nvSpPr>
          <p:cNvPr id="13" name="object 2">
            <a:extLst>
              <a:ext uri="{FF2B5EF4-FFF2-40B4-BE49-F238E27FC236}">
                <a16:creationId xmlns:a16="http://schemas.microsoft.com/office/drawing/2014/main" id="{E2EA2283-98CE-5D5B-C289-87989F12B9B8}"/>
              </a:ext>
            </a:extLst>
          </p:cNvPr>
          <p:cNvSpPr txBox="1">
            <a:spLocks/>
          </p:cNvSpPr>
          <p:nvPr/>
        </p:nvSpPr>
        <p:spPr>
          <a:xfrm>
            <a:off x="613360" y="868421"/>
            <a:ext cx="4724400" cy="39113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>
            <a:lvl1pPr>
              <a:defRPr sz="2450" b="0" i="0">
                <a:solidFill>
                  <a:schemeClr val="hlink"/>
                </a:solidFill>
                <a:latin typeface="宋体"/>
                <a:ea typeface="+mj-ea"/>
                <a:cs typeface="宋体"/>
              </a:defRPr>
            </a:lvl1pPr>
          </a:lstStyle>
          <a:p>
            <a:pPr marL="12700">
              <a:spcBef>
                <a:spcPts val="110"/>
              </a:spcBef>
            </a:pPr>
            <a:r>
              <a:rPr lang="zh-CN" altLang="en-US" b="1" spc="-5">
                <a:solidFill>
                  <a:srgbClr val="0000FF"/>
                </a:solidFill>
              </a:rPr>
              <a:t>六、生成课程达成度报告</a:t>
            </a:r>
            <a:endParaRPr lang="zh-CN" altLang="en-US" b="1" spc="-5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0" y="876300"/>
            <a:ext cx="10692765" cy="452755"/>
            <a:chOff x="0" y="876300"/>
            <a:chExt cx="10692765" cy="452755"/>
          </a:xfrm>
        </p:grpSpPr>
        <p:sp>
          <p:nvSpPr>
            <p:cNvPr id="4" name="object 4"/>
            <p:cNvSpPr/>
            <p:nvPr/>
          </p:nvSpPr>
          <p:spPr>
            <a:xfrm>
              <a:off x="480060" y="1286255"/>
              <a:ext cx="10212705" cy="43180"/>
            </a:xfrm>
            <a:custGeom>
              <a:avLst/>
              <a:gdLst/>
              <a:ahLst/>
              <a:cxnLst/>
              <a:rect l="l" t="t" r="r" b="b"/>
              <a:pathLst>
                <a:path w="10212705" h="43180">
                  <a:moveTo>
                    <a:pt x="10212324" y="42672"/>
                  </a:moveTo>
                  <a:lnTo>
                    <a:pt x="15239" y="42672"/>
                  </a:lnTo>
                  <a:lnTo>
                    <a:pt x="0" y="0"/>
                  </a:lnTo>
                  <a:lnTo>
                    <a:pt x="10212324" y="0"/>
                  </a:lnTo>
                  <a:lnTo>
                    <a:pt x="10212324" y="42672"/>
                  </a:lnTo>
                  <a:close/>
                </a:path>
              </a:pathLst>
            </a:custGeom>
            <a:solidFill>
              <a:srgbClr val="BF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876300"/>
              <a:ext cx="480059" cy="445134"/>
            </a:xfrm>
            <a:custGeom>
              <a:avLst/>
              <a:gdLst/>
              <a:ahLst/>
              <a:cxnLst/>
              <a:rect l="l" t="t" r="r" b="b"/>
              <a:pathLst>
                <a:path w="480059" h="445134">
                  <a:moveTo>
                    <a:pt x="480060" y="445008"/>
                  </a:moveTo>
                  <a:lnTo>
                    <a:pt x="0" y="445008"/>
                  </a:lnTo>
                  <a:lnTo>
                    <a:pt x="0" y="0"/>
                  </a:lnTo>
                  <a:lnTo>
                    <a:pt x="237743" y="0"/>
                  </a:lnTo>
                  <a:lnTo>
                    <a:pt x="480060" y="445008"/>
                  </a:lnTo>
                  <a:close/>
                </a:path>
              </a:pathLst>
            </a:custGeom>
            <a:solidFill>
              <a:srgbClr val="9ABA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xfrm>
            <a:off x="88900" y="1459501"/>
            <a:ext cx="3048000" cy="335534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50200"/>
              </a:lnSpc>
              <a:spcBef>
                <a:spcPts val="95"/>
              </a:spcBef>
            </a:pPr>
            <a:r>
              <a:rPr dirty="0"/>
              <a:t>10</a:t>
            </a:r>
            <a:r>
              <a:rPr spc="-5" dirty="0"/>
              <a:t>、</a:t>
            </a:r>
            <a:endParaRPr lang="en-US" spc="-5" dirty="0"/>
          </a:p>
          <a:p>
            <a:pPr marL="12700" marR="5080" algn="just">
              <a:lnSpc>
                <a:spcPct val="150200"/>
              </a:lnSpc>
              <a:spcBef>
                <a:spcPts val="95"/>
              </a:spcBef>
            </a:pPr>
            <a:r>
              <a:rPr lang="zh-CN" altLang="en-US" spc="-5" dirty="0"/>
              <a:t>（</a:t>
            </a:r>
            <a:r>
              <a:rPr lang="en-US" altLang="zh-CN" spc="-5" dirty="0"/>
              <a:t>1</a:t>
            </a:r>
            <a:r>
              <a:rPr lang="zh-CN" altLang="en-US" spc="-5" dirty="0"/>
              <a:t>）</a:t>
            </a:r>
            <a:r>
              <a:rPr spc="-5" dirty="0" err="1"/>
              <a:t>点击每个</a:t>
            </a:r>
            <a:r>
              <a:rPr lang="zh-CN" altLang="en-US" spc="-5" dirty="0"/>
              <a:t>考核</a:t>
            </a:r>
            <a:r>
              <a:rPr spc="-5" dirty="0" err="1"/>
              <a:t>类型对应的“录入成绩</a:t>
            </a:r>
            <a:r>
              <a:rPr spc="-50" dirty="0"/>
              <a:t> </a:t>
            </a:r>
            <a:r>
              <a:rPr spc="-5" dirty="0"/>
              <a:t>”，</a:t>
            </a:r>
            <a:endParaRPr lang="en-US" spc="-5" dirty="0"/>
          </a:p>
          <a:p>
            <a:pPr marL="12700" marR="5080" algn="just">
              <a:lnSpc>
                <a:spcPct val="150200"/>
              </a:lnSpc>
              <a:spcBef>
                <a:spcPts val="95"/>
              </a:spcBef>
            </a:pPr>
            <a:r>
              <a:rPr lang="zh-CN" altLang="en-US" spc="-5" dirty="0"/>
              <a:t>（</a:t>
            </a:r>
            <a:r>
              <a:rPr lang="en-US" altLang="zh-CN" spc="-5" dirty="0"/>
              <a:t>2</a:t>
            </a:r>
            <a:r>
              <a:rPr lang="zh-CN" altLang="en-US" spc="-5" dirty="0"/>
              <a:t>）</a:t>
            </a:r>
            <a:r>
              <a:rPr spc="-5" dirty="0" err="1"/>
              <a:t>下载模板，按照示例中的</a:t>
            </a:r>
            <a:r>
              <a:rPr dirty="0" err="1"/>
              <a:t>格式（</a:t>
            </a:r>
            <a:r>
              <a:rPr dirty="0" err="1">
                <a:solidFill>
                  <a:srgbClr val="FF0000"/>
                </a:solidFill>
              </a:rPr>
              <a:t>题号</a:t>
            </a:r>
            <a:r>
              <a:rPr dirty="0">
                <a:solidFill>
                  <a:srgbClr val="FF0000"/>
                </a:solidFill>
              </a:rPr>
              <a:t>*</a:t>
            </a:r>
            <a:r>
              <a:rPr dirty="0" err="1">
                <a:solidFill>
                  <a:srgbClr val="FF0000"/>
                </a:solidFill>
              </a:rPr>
              <a:t>满分值</a:t>
            </a:r>
            <a:r>
              <a:rPr dirty="0" err="1"/>
              <a:t>）</a:t>
            </a:r>
            <a:r>
              <a:rPr spc="-10" dirty="0" err="1"/>
              <a:t>录入数据</a:t>
            </a:r>
            <a:r>
              <a:rPr lang="zh-CN" altLang="en-US" spc="-10" dirty="0"/>
              <a:t>（</a:t>
            </a:r>
            <a:r>
              <a:rPr lang="zh-CN" altLang="en-US" spc="-10" dirty="0">
                <a:solidFill>
                  <a:srgbClr val="FF0000"/>
                </a:solidFill>
              </a:rPr>
              <a:t>以实验报告为例</a:t>
            </a:r>
            <a:r>
              <a:rPr lang="zh-CN" altLang="en-US" spc="-10" dirty="0"/>
              <a:t>）</a:t>
            </a:r>
            <a:r>
              <a:rPr spc="-10" dirty="0"/>
              <a:t>。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38D75E3C-1298-C3C1-F173-BDB789AE95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6468" y="1482894"/>
            <a:ext cx="7467600" cy="2187413"/>
          </a:xfrm>
          <a:prstGeom prst="rect">
            <a:avLst/>
          </a:prstGeom>
          <a:ln w="28575">
            <a:solidFill>
              <a:srgbClr val="0000FF"/>
            </a:solidFill>
          </a:ln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F5E15491-7656-0A7B-4A78-034CCECE10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1066" y="3856928"/>
            <a:ext cx="6779265" cy="1915269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E9EB03B4-C66A-009C-BE75-A32C3AE674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8500" y="6037112"/>
            <a:ext cx="3629532" cy="657317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3207D73E-4EF9-75C8-3D5B-E45B0DD00E4D}"/>
              </a:ext>
            </a:extLst>
          </p:cNvPr>
          <p:cNvSpPr txBox="1"/>
          <p:nvPr/>
        </p:nvSpPr>
        <p:spPr>
          <a:xfrm>
            <a:off x="4470667" y="7058025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题号或报告号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FB3A06C-8D13-FAE6-90AF-3E9A54604F18}"/>
              </a:ext>
            </a:extLst>
          </p:cNvPr>
          <p:cNvSpPr txBox="1"/>
          <p:nvPr/>
        </p:nvSpPr>
        <p:spPr>
          <a:xfrm>
            <a:off x="6182224" y="705802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该题总分</a:t>
            </a:r>
          </a:p>
        </p:txBody>
      </p: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009E46FA-9AD5-0BB5-F53E-3E81C65C82F4}"/>
              </a:ext>
            </a:extLst>
          </p:cNvPr>
          <p:cNvCxnSpPr>
            <a:stCxn id="14" idx="0"/>
          </p:cNvCxnSpPr>
          <p:nvPr/>
        </p:nvCxnSpPr>
        <p:spPr>
          <a:xfrm flipV="1">
            <a:off x="5255497" y="6448425"/>
            <a:ext cx="330915" cy="609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A26D2D8C-6EA4-6A38-4FC1-CB2D65D9CAFD}"/>
              </a:ext>
            </a:extLst>
          </p:cNvPr>
          <p:cNvCxnSpPr>
            <a:stCxn id="15" idx="0"/>
          </p:cNvCxnSpPr>
          <p:nvPr/>
        </p:nvCxnSpPr>
        <p:spPr>
          <a:xfrm flipH="1" flipV="1">
            <a:off x="5880100" y="6448425"/>
            <a:ext cx="856122" cy="609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B11BA14D-07B8-E980-8796-91968405C1B0}"/>
              </a:ext>
            </a:extLst>
          </p:cNvPr>
          <p:cNvSpPr txBox="1"/>
          <p:nvPr/>
        </p:nvSpPr>
        <p:spPr>
          <a:xfrm>
            <a:off x="88900" y="5288669"/>
            <a:ext cx="3098478" cy="1644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270"/>
              </a:spcBef>
            </a:pPr>
            <a:r>
              <a:rPr lang="zh-CN" altLang="en-US" spc="-5" dirty="0">
                <a:solidFill>
                  <a:srgbClr val="0000FF"/>
                </a:solidFill>
              </a:rPr>
              <a:t>期末考试成绩由后台工程师返回给老师后，直接导入即可。</a:t>
            </a:r>
            <a:endParaRPr lang="en-US" altLang="zh-CN" spc="-5" dirty="0">
              <a:solidFill>
                <a:srgbClr val="0000FF"/>
              </a:solidFill>
            </a:endParaRPr>
          </a:p>
          <a:p>
            <a:pPr marL="12700">
              <a:lnSpc>
                <a:spcPct val="100000"/>
              </a:lnSpc>
              <a:spcBef>
                <a:spcPts val="1270"/>
              </a:spcBef>
            </a:pPr>
            <a:r>
              <a:rPr lang="zh-CN" altLang="en-US" spc="-5" dirty="0">
                <a:solidFill>
                  <a:srgbClr val="0000FF"/>
                </a:solidFill>
              </a:rPr>
              <a:t>其它成绩的输入，类似于实验报告。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417DF670-BA01-9263-4ABC-A9AD98588F82}"/>
              </a:ext>
            </a:extLst>
          </p:cNvPr>
          <p:cNvSpPr txBox="1"/>
          <p:nvPr/>
        </p:nvSpPr>
        <p:spPr>
          <a:xfrm>
            <a:off x="7432117" y="6751119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除题号和总分外，其它不动</a:t>
            </a:r>
          </a:p>
        </p:txBody>
      </p:sp>
      <p:sp>
        <p:nvSpPr>
          <p:cNvPr id="25" name="object 2">
            <a:extLst>
              <a:ext uri="{FF2B5EF4-FFF2-40B4-BE49-F238E27FC236}">
                <a16:creationId xmlns:a16="http://schemas.microsoft.com/office/drawing/2014/main" id="{F73B1BEB-E71B-A31A-222C-63A226CEE4E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3360" y="868421"/>
            <a:ext cx="4724400" cy="39113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zh-CN" altLang="en-US" b="1" spc="-5" dirty="0">
                <a:solidFill>
                  <a:srgbClr val="0000FF"/>
                </a:solidFill>
              </a:rPr>
              <a:t>六、生成</a:t>
            </a:r>
            <a:r>
              <a:rPr b="1" spc="-5" dirty="0" err="1">
                <a:solidFill>
                  <a:srgbClr val="0000FF"/>
                </a:solidFill>
              </a:rPr>
              <a:t>课程达成度报告</a:t>
            </a:r>
            <a:endParaRPr b="1" spc="-5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236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0" y="876300"/>
            <a:ext cx="10692765" cy="452755"/>
            <a:chOff x="0" y="876300"/>
            <a:chExt cx="10692765" cy="452755"/>
          </a:xfrm>
        </p:grpSpPr>
        <p:sp>
          <p:nvSpPr>
            <p:cNvPr id="4" name="object 4"/>
            <p:cNvSpPr/>
            <p:nvPr/>
          </p:nvSpPr>
          <p:spPr>
            <a:xfrm>
              <a:off x="480060" y="1286255"/>
              <a:ext cx="10212705" cy="43180"/>
            </a:xfrm>
            <a:custGeom>
              <a:avLst/>
              <a:gdLst/>
              <a:ahLst/>
              <a:cxnLst/>
              <a:rect l="l" t="t" r="r" b="b"/>
              <a:pathLst>
                <a:path w="10212705" h="43180">
                  <a:moveTo>
                    <a:pt x="10212324" y="42672"/>
                  </a:moveTo>
                  <a:lnTo>
                    <a:pt x="15239" y="42672"/>
                  </a:lnTo>
                  <a:lnTo>
                    <a:pt x="0" y="0"/>
                  </a:lnTo>
                  <a:lnTo>
                    <a:pt x="10212324" y="0"/>
                  </a:lnTo>
                  <a:lnTo>
                    <a:pt x="10212324" y="42672"/>
                  </a:lnTo>
                  <a:close/>
                </a:path>
              </a:pathLst>
            </a:custGeom>
            <a:solidFill>
              <a:srgbClr val="BF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876300"/>
              <a:ext cx="480059" cy="445134"/>
            </a:xfrm>
            <a:custGeom>
              <a:avLst/>
              <a:gdLst/>
              <a:ahLst/>
              <a:cxnLst/>
              <a:rect l="l" t="t" r="r" b="b"/>
              <a:pathLst>
                <a:path w="480059" h="445134">
                  <a:moveTo>
                    <a:pt x="480060" y="445008"/>
                  </a:moveTo>
                  <a:lnTo>
                    <a:pt x="0" y="445008"/>
                  </a:lnTo>
                  <a:lnTo>
                    <a:pt x="0" y="0"/>
                  </a:lnTo>
                  <a:lnTo>
                    <a:pt x="237743" y="0"/>
                  </a:lnTo>
                  <a:lnTo>
                    <a:pt x="480060" y="445008"/>
                  </a:lnTo>
                  <a:close/>
                </a:path>
              </a:pathLst>
            </a:custGeom>
            <a:solidFill>
              <a:srgbClr val="9ABA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62346" y="1407478"/>
            <a:ext cx="8616315" cy="496290"/>
          </a:xfrm>
          <a:prstGeom prst="rect">
            <a:avLst/>
          </a:prstGeom>
        </p:spPr>
        <p:txBody>
          <a:bodyPr vert="horz" wrap="square" lIns="0" tIns="1714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0"/>
              </a:spcBef>
            </a:pPr>
            <a:r>
              <a:rPr sz="2100" dirty="0">
                <a:latin typeface="宋体"/>
                <a:cs typeface="宋体"/>
              </a:rPr>
              <a:t>11</a:t>
            </a:r>
            <a:r>
              <a:rPr sz="2100" spc="-5" dirty="0">
                <a:latin typeface="宋体"/>
                <a:cs typeface="宋体"/>
              </a:rPr>
              <a:t>、等成绩上传完毕后，点击“管理题号”，勾选每题对应的课程目标；</a:t>
            </a:r>
            <a:endParaRPr sz="2100" dirty="0">
              <a:latin typeface="宋体"/>
              <a:cs typeface="宋体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3F98A758-CE88-2DDA-B8B2-40954C1660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720" y="2562225"/>
            <a:ext cx="10693400" cy="3916262"/>
          </a:xfrm>
          <a:prstGeom prst="rect">
            <a:avLst/>
          </a:prstGeom>
        </p:spPr>
      </p:pic>
      <p:sp>
        <p:nvSpPr>
          <p:cNvPr id="14" name="object 2">
            <a:extLst>
              <a:ext uri="{FF2B5EF4-FFF2-40B4-BE49-F238E27FC236}">
                <a16:creationId xmlns:a16="http://schemas.microsoft.com/office/drawing/2014/main" id="{6E141109-1D2B-2466-1656-640DF39E3F9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3360" y="868421"/>
            <a:ext cx="4724400" cy="39113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zh-CN" altLang="en-US" b="1" spc="-5" dirty="0">
                <a:solidFill>
                  <a:srgbClr val="0000FF"/>
                </a:solidFill>
              </a:rPr>
              <a:t>六、生成</a:t>
            </a:r>
            <a:r>
              <a:rPr b="1" spc="-5" dirty="0" err="1">
                <a:solidFill>
                  <a:srgbClr val="0000FF"/>
                </a:solidFill>
              </a:rPr>
              <a:t>课程达成度报告</a:t>
            </a:r>
            <a:endParaRPr b="1" spc="-5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0" y="876300"/>
            <a:ext cx="10692765" cy="452755"/>
            <a:chOff x="0" y="876300"/>
            <a:chExt cx="10692765" cy="452755"/>
          </a:xfrm>
        </p:grpSpPr>
        <p:sp>
          <p:nvSpPr>
            <p:cNvPr id="4" name="object 4"/>
            <p:cNvSpPr/>
            <p:nvPr/>
          </p:nvSpPr>
          <p:spPr>
            <a:xfrm>
              <a:off x="480060" y="1286255"/>
              <a:ext cx="10212705" cy="43180"/>
            </a:xfrm>
            <a:custGeom>
              <a:avLst/>
              <a:gdLst/>
              <a:ahLst/>
              <a:cxnLst/>
              <a:rect l="l" t="t" r="r" b="b"/>
              <a:pathLst>
                <a:path w="10212705" h="43180">
                  <a:moveTo>
                    <a:pt x="10212324" y="42672"/>
                  </a:moveTo>
                  <a:lnTo>
                    <a:pt x="15239" y="42672"/>
                  </a:lnTo>
                  <a:lnTo>
                    <a:pt x="0" y="0"/>
                  </a:lnTo>
                  <a:lnTo>
                    <a:pt x="10212324" y="0"/>
                  </a:lnTo>
                  <a:lnTo>
                    <a:pt x="10212324" y="42672"/>
                  </a:lnTo>
                  <a:close/>
                </a:path>
              </a:pathLst>
            </a:custGeom>
            <a:solidFill>
              <a:srgbClr val="BF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876300"/>
              <a:ext cx="480059" cy="445134"/>
            </a:xfrm>
            <a:custGeom>
              <a:avLst/>
              <a:gdLst/>
              <a:ahLst/>
              <a:cxnLst/>
              <a:rect l="l" t="t" r="r" b="b"/>
              <a:pathLst>
                <a:path w="480059" h="445134">
                  <a:moveTo>
                    <a:pt x="480060" y="445008"/>
                  </a:moveTo>
                  <a:lnTo>
                    <a:pt x="0" y="445008"/>
                  </a:lnTo>
                  <a:lnTo>
                    <a:pt x="0" y="0"/>
                  </a:lnTo>
                  <a:lnTo>
                    <a:pt x="237743" y="0"/>
                  </a:lnTo>
                  <a:lnTo>
                    <a:pt x="480060" y="445008"/>
                  </a:lnTo>
                  <a:close/>
                </a:path>
              </a:pathLst>
            </a:custGeom>
            <a:solidFill>
              <a:srgbClr val="9ABA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B3FD8765-4F69-BDFE-00B0-4DAA3E8CB00B}"/>
              </a:ext>
            </a:extLst>
          </p:cNvPr>
          <p:cNvSpPr txBox="1"/>
          <p:nvPr/>
        </p:nvSpPr>
        <p:spPr>
          <a:xfrm>
            <a:off x="88900" y="1666518"/>
            <a:ext cx="9372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255"/>
              </a:spcBef>
            </a:pPr>
            <a:r>
              <a:rPr lang="en-US" altLang="zh-CN" sz="1800" dirty="0">
                <a:latin typeface="宋体"/>
                <a:cs typeface="宋体"/>
              </a:rPr>
              <a:t>12</a:t>
            </a:r>
            <a:r>
              <a:rPr lang="zh-CN" altLang="en-US" sz="1800" spc="-10" dirty="0">
                <a:latin typeface="宋体"/>
                <a:cs typeface="宋体"/>
              </a:rPr>
              <a:t>、点击上上级菜单 “课程目标”，或在左侧点击“课程目标”；点击“课程分析”；</a:t>
            </a:r>
            <a:endParaRPr lang="zh-CN" altLang="en-US" sz="1800" dirty="0">
              <a:latin typeface="宋体"/>
              <a:cs typeface="宋体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5E38D908-6428-C175-7404-3A18E992D6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593" y="2714625"/>
            <a:ext cx="10693400" cy="3320582"/>
          </a:xfrm>
          <a:prstGeom prst="rect">
            <a:avLst/>
          </a:prstGeom>
          <a:ln w="28575">
            <a:solidFill>
              <a:srgbClr val="0000FF"/>
            </a:solidFill>
          </a:ln>
        </p:spPr>
      </p:pic>
      <p:sp>
        <p:nvSpPr>
          <p:cNvPr id="14" name="object 2">
            <a:extLst>
              <a:ext uri="{FF2B5EF4-FFF2-40B4-BE49-F238E27FC236}">
                <a16:creationId xmlns:a16="http://schemas.microsoft.com/office/drawing/2014/main" id="{EB67F56D-8AC7-3C2B-62A2-9F151A28782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3360" y="868421"/>
            <a:ext cx="4724400" cy="39113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zh-CN" altLang="en-US" b="1" spc="-5" dirty="0">
                <a:solidFill>
                  <a:srgbClr val="0000FF"/>
                </a:solidFill>
              </a:rPr>
              <a:t>六、生成</a:t>
            </a:r>
            <a:r>
              <a:rPr b="1" spc="-5" dirty="0" err="1">
                <a:solidFill>
                  <a:srgbClr val="0000FF"/>
                </a:solidFill>
              </a:rPr>
              <a:t>课程达成度报告</a:t>
            </a:r>
            <a:endParaRPr b="1" spc="-5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1146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0" y="876300"/>
            <a:ext cx="10692765" cy="452755"/>
            <a:chOff x="0" y="876300"/>
            <a:chExt cx="10692765" cy="452755"/>
          </a:xfrm>
        </p:grpSpPr>
        <p:sp>
          <p:nvSpPr>
            <p:cNvPr id="4" name="object 4"/>
            <p:cNvSpPr/>
            <p:nvPr/>
          </p:nvSpPr>
          <p:spPr>
            <a:xfrm>
              <a:off x="480060" y="1286255"/>
              <a:ext cx="10212705" cy="43180"/>
            </a:xfrm>
            <a:custGeom>
              <a:avLst/>
              <a:gdLst/>
              <a:ahLst/>
              <a:cxnLst/>
              <a:rect l="l" t="t" r="r" b="b"/>
              <a:pathLst>
                <a:path w="10212705" h="43180">
                  <a:moveTo>
                    <a:pt x="10212324" y="42672"/>
                  </a:moveTo>
                  <a:lnTo>
                    <a:pt x="15239" y="42672"/>
                  </a:lnTo>
                  <a:lnTo>
                    <a:pt x="0" y="0"/>
                  </a:lnTo>
                  <a:lnTo>
                    <a:pt x="10212324" y="0"/>
                  </a:lnTo>
                  <a:lnTo>
                    <a:pt x="10212324" y="42672"/>
                  </a:lnTo>
                  <a:close/>
                </a:path>
              </a:pathLst>
            </a:custGeom>
            <a:solidFill>
              <a:srgbClr val="BF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876300"/>
              <a:ext cx="480059" cy="445134"/>
            </a:xfrm>
            <a:custGeom>
              <a:avLst/>
              <a:gdLst/>
              <a:ahLst/>
              <a:cxnLst/>
              <a:rect l="l" t="t" r="r" b="b"/>
              <a:pathLst>
                <a:path w="480059" h="445134">
                  <a:moveTo>
                    <a:pt x="480060" y="445008"/>
                  </a:moveTo>
                  <a:lnTo>
                    <a:pt x="0" y="445008"/>
                  </a:lnTo>
                  <a:lnTo>
                    <a:pt x="0" y="0"/>
                  </a:lnTo>
                  <a:lnTo>
                    <a:pt x="237743" y="0"/>
                  </a:lnTo>
                  <a:lnTo>
                    <a:pt x="480060" y="445008"/>
                  </a:lnTo>
                  <a:close/>
                </a:path>
              </a:pathLst>
            </a:custGeom>
            <a:solidFill>
              <a:srgbClr val="9ABA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11286" y="1325176"/>
            <a:ext cx="6469380" cy="497572"/>
          </a:xfrm>
          <a:prstGeom prst="rect">
            <a:avLst/>
          </a:prstGeom>
        </p:spPr>
        <p:txBody>
          <a:bodyPr vert="horz" wrap="square" lIns="0" tIns="1727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60"/>
              </a:spcBef>
            </a:pPr>
            <a:r>
              <a:rPr sz="2100" dirty="0">
                <a:latin typeface="宋体"/>
                <a:cs typeface="宋体"/>
              </a:rPr>
              <a:t>13</a:t>
            </a:r>
            <a:r>
              <a:rPr sz="2100" spc="-5" dirty="0">
                <a:latin typeface="宋体"/>
                <a:cs typeface="宋体"/>
              </a:rPr>
              <a:t>、</a:t>
            </a:r>
            <a:r>
              <a:rPr lang="zh-CN" altLang="en-US" sz="2100" spc="-5" dirty="0">
                <a:latin typeface="宋体"/>
                <a:cs typeface="宋体"/>
              </a:rPr>
              <a:t>会得到非常详细的学生成绩分析报告</a:t>
            </a:r>
            <a:endParaRPr lang="en-US" sz="2100" spc="-5" dirty="0">
              <a:latin typeface="宋体"/>
              <a:cs typeface="宋体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E93999B-D910-5DA5-B88D-E362815F9F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043" y="1861669"/>
            <a:ext cx="5561033" cy="5305425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9322B42-CF15-0B3F-D332-6720DB84A9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6300" y="1871595"/>
            <a:ext cx="4422550" cy="5485282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11" name="object 2">
            <a:extLst>
              <a:ext uri="{FF2B5EF4-FFF2-40B4-BE49-F238E27FC236}">
                <a16:creationId xmlns:a16="http://schemas.microsoft.com/office/drawing/2014/main" id="{11C8156C-41E5-42EA-7444-419A1B21AC3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3360" y="868421"/>
            <a:ext cx="4724400" cy="39113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zh-CN" altLang="en-US" b="1" spc="-5" dirty="0">
                <a:solidFill>
                  <a:srgbClr val="0000FF"/>
                </a:solidFill>
              </a:rPr>
              <a:t>六、生成</a:t>
            </a:r>
            <a:r>
              <a:rPr b="1" spc="-5" dirty="0" err="1">
                <a:solidFill>
                  <a:srgbClr val="0000FF"/>
                </a:solidFill>
              </a:rPr>
              <a:t>课程达成度报告</a:t>
            </a:r>
            <a:endParaRPr b="1" spc="-5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36240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0" y="876300"/>
            <a:ext cx="10692765" cy="452755"/>
            <a:chOff x="0" y="876300"/>
            <a:chExt cx="10692765" cy="452755"/>
          </a:xfrm>
        </p:grpSpPr>
        <p:sp>
          <p:nvSpPr>
            <p:cNvPr id="4" name="object 4"/>
            <p:cNvSpPr/>
            <p:nvPr/>
          </p:nvSpPr>
          <p:spPr>
            <a:xfrm>
              <a:off x="480060" y="1286255"/>
              <a:ext cx="10212705" cy="43180"/>
            </a:xfrm>
            <a:custGeom>
              <a:avLst/>
              <a:gdLst/>
              <a:ahLst/>
              <a:cxnLst/>
              <a:rect l="l" t="t" r="r" b="b"/>
              <a:pathLst>
                <a:path w="10212705" h="43180">
                  <a:moveTo>
                    <a:pt x="10212324" y="42672"/>
                  </a:moveTo>
                  <a:lnTo>
                    <a:pt x="15239" y="42672"/>
                  </a:lnTo>
                  <a:lnTo>
                    <a:pt x="0" y="0"/>
                  </a:lnTo>
                  <a:lnTo>
                    <a:pt x="10212324" y="0"/>
                  </a:lnTo>
                  <a:lnTo>
                    <a:pt x="10212324" y="42672"/>
                  </a:lnTo>
                  <a:close/>
                </a:path>
              </a:pathLst>
            </a:custGeom>
            <a:solidFill>
              <a:srgbClr val="BF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876300"/>
              <a:ext cx="480059" cy="445134"/>
            </a:xfrm>
            <a:custGeom>
              <a:avLst/>
              <a:gdLst/>
              <a:ahLst/>
              <a:cxnLst/>
              <a:rect l="l" t="t" r="r" b="b"/>
              <a:pathLst>
                <a:path w="480059" h="445134">
                  <a:moveTo>
                    <a:pt x="480060" y="445008"/>
                  </a:moveTo>
                  <a:lnTo>
                    <a:pt x="0" y="445008"/>
                  </a:lnTo>
                  <a:lnTo>
                    <a:pt x="0" y="0"/>
                  </a:lnTo>
                  <a:lnTo>
                    <a:pt x="237743" y="0"/>
                  </a:lnTo>
                  <a:lnTo>
                    <a:pt x="480060" y="445008"/>
                  </a:lnTo>
                  <a:close/>
                </a:path>
              </a:pathLst>
            </a:custGeom>
            <a:solidFill>
              <a:srgbClr val="9ABA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11286" y="1325176"/>
            <a:ext cx="8031014" cy="497572"/>
          </a:xfrm>
          <a:prstGeom prst="rect">
            <a:avLst/>
          </a:prstGeom>
        </p:spPr>
        <p:txBody>
          <a:bodyPr vert="horz" wrap="square" lIns="0" tIns="1727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60"/>
              </a:spcBef>
            </a:pPr>
            <a:r>
              <a:rPr sz="2100" dirty="0">
                <a:latin typeface="宋体"/>
                <a:cs typeface="宋体"/>
              </a:rPr>
              <a:t>13</a:t>
            </a:r>
            <a:r>
              <a:rPr sz="2100" spc="-5" dirty="0">
                <a:latin typeface="宋体"/>
                <a:cs typeface="宋体"/>
              </a:rPr>
              <a:t>、点击</a:t>
            </a:r>
            <a:r>
              <a:rPr lang="zh-CN" altLang="en-US" sz="2100" spc="-5" dirty="0">
                <a:latin typeface="宋体"/>
                <a:cs typeface="宋体"/>
              </a:rPr>
              <a:t>右上角</a:t>
            </a:r>
            <a:r>
              <a:rPr sz="2100" spc="-5" dirty="0">
                <a:latin typeface="宋体"/>
                <a:cs typeface="宋体"/>
              </a:rPr>
              <a:t>“达成度报告”，</a:t>
            </a:r>
            <a:r>
              <a:rPr sz="2100" spc="-5" dirty="0" err="1">
                <a:latin typeface="宋体"/>
                <a:cs typeface="宋体"/>
              </a:rPr>
              <a:t>下载课程目标达成度报告</a:t>
            </a:r>
            <a:r>
              <a:rPr sz="2100" spc="-5" dirty="0">
                <a:latin typeface="宋体"/>
                <a:cs typeface="宋体"/>
              </a:rPr>
              <a:t>；</a:t>
            </a:r>
            <a:endParaRPr sz="2100" dirty="0">
              <a:latin typeface="宋体"/>
              <a:cs typeface="宋体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BA060751-9C82-E469-BF87-86C6A5B5B2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940" y="2296675"/>
            <a:ext cx="10693400" cy="2969499"/>
          </a:xfrm>
          <a:prstGeom prst="rect">
            <a:avLst/>
          </a:prstGeom>
          <a:ln w="28575">
            <a:solidFill>
              <a:srgbClr val="0000FF"/>
            </a:solidFill>
          </a:ln>
        </p:spPr>
      </p:pic>
      <p:sp>
        <p:nvSpPr>
          <p:cNvPr id="11" name="object 2">
            <a:extLst>
              <a:ext uri="{FF2B5EF4-FFF2-40B4-BE49-F238E27FC236}">
                <a16:creationId xmlns:a16="http://schemas.microsoft.com/office/drawing/2014/main" id="{87048E47-1F4C-5450-BCE2-80F3531EF8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3360" y="868421"/>
            <a:ext cx="4724400" cy="39113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zh-CN" altLang="en-US" b="1" spc="-5" dirty="0">
                <a:solidFill>
                  <a:srgbClr val="0000FF"/>
                </a:solidFill>
              </a:rPr>
              <a:t>六、生成</a:t>
            </a:r>
            <a:r>
              <a:rPr b="1" spc="-5" dirty="0" err="1">
                <a:solidFill>
                  <a:srgbClr val="0000FF"/>
                </a:solidFill>
              </a:rPr>
              <a:t>课程达成度报告</a:t>
            </a:r>
            <a:endParaRPr b="1" spc="-5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0" y="876300"/>
            <a:ext cx="10692765" cy="452755"/>
            <a:chOff x="0" y="876300"/>
            <a:chExt cx="10692765" cy="452755"/>
          </a:xfrm>
        </p:grpSpPr>
        <p:sp>
          <p:nvSpPr>
            <p:cNvPr id="4" name="object 4"/>
            <p:cNvSpPr/>
            <p:nvPr/>
          </p:nvSpPr>
          <p:spPr>
            <a:xfrm>
              <a:off x="480060" y="1286255"/>
              <a:ext cx="10212705" cy="43180"/>
            </a:xfrm>
            <a:custGeom>
              <a:avLst/>
              <a:gdLst/>
              <a:ahLst/>
              <a:cxnLst/>
              <a:rect l="l" t="t" r="r" b="b"/>
              <a:pathLst>
                <a:path w="10212705" h="43180">
                  <a:moveTo>
                    <a:pt x="10212324" y="42672"/>
                  </a:moveTo>
                  <a:lnTo>
                    <a:pt x="15239" y="42672"/>
                  </a:lnTo>
                  <a:lnTo>
                    <a:pt x="0" y="0"/>
                  </a:lnTo>
                  <a:lnTo>
                    <a:pt x="10212324" y="0"/>
                  </a:lnTo>
                  <a:lnTo>
                    <a:pt x="10212324" y="42672"/>
                  </a:lnTo>
                  <a:close/>
                </a:path>
              </a:pathLst>
            </a:custGeom>
            <a:solidFill>
              <a:srgbClr val="BF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876300"/>
              <a:ext cx="480059" cy="445134"/>
            </a:xfrm>
            <a:custGeom>
              <a:avLst/>
              <a:gdLst/>
              <a:ahLst/>
              <a:cxnLst/>
              <a:rect l="l" t="t" r="r" b="b"/>
              <a:pathLst>
                <a:path w="480059" h="445134">
                  <a:moveTo>
                    <a:pt x="480060" y="445008"/>
                  </a:moveTo>
                  <a:lnTo>
                    <a:pt x="0" y="445008"/>
                  </a:lnTo>
                  <a:lnTo>
                    <a:pt x="0" y="0"/>
                  </a:lnTo>
                  <a:lnTo>
                    <a:pt x="237743" y="0"/>
                  </a:lnTo>
                  <a:lnTo>
                    <a:pt x="480060" y="445008"/>
                  </a:lnTo>
                  <a:close/>
                </a:path>
              </a:pathLst>
            </a:custGeom>
            <a:solidFill>
              <a:srgbClr val="9ABA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11286" y="1325176"/>
            <a:ext cx="8031014" cy="497572"/>
          </a:xfrm>
          <a:prstGeom prst="rect">
            <a:avLst/>
          </a:prstGeom>
        </p:spPr>
        <p:txBody>
          <a:bodyPr vert="horz" wrap="square" lIns="0" tIns="1727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60"/>
              </a:spcBef>
            </a:pPr>
            <a:r>
              <a:rPr lang="zh-CN" altLang="en-US" sz="2100" spc="-5" dirty="0">
                <a:latin typeface="宋体"/>
                <a:cs typeface="宋体"/>
              </a:rPr>
              <a:t>修改、</a:t>
            </a:r>
            <a:r>
              <a:rPr sz="2100" spc="-5" dirty="0" err="1">
                <a:latin typeface="宋体"/>
                <a:cs typeface="宋体"/>
              </a:rPr>
              <a:t>完善报告</a:t>
            </a:r>
            <a:r>
              <a:rPr sz="2100" spc="-5" dirty="0">
                <a:latin typeface="宋体"/>
                <a:cs typeface="宋体"/>
              </a:rPr>
              <a:t>。</a:t>
            </a:r>
            <a:endParaRPr sz="2100" dirty="0">
              <a:latin typeface="宋体"/>
              <a:cs typeface="宋体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EDA1AEE-E5E1-A641-750B-B14D5E9C06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28825"/>
            <a:ext cx="4629055" cy="5076825"/>
          </a:xfrm>
          <a:prstGeom prst="rect">
            <a:avLst/>
          </a:prstGeom>
          <a:ln>
            <a:solidFill>
              <a:srgbClr val="0000FF"/>
            </a:solidFill>
          </a:ln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D0FF99C-32FF-BC88-315C-14C0C839A2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6706" y="2085273"/>
            <a:ext cx="5015382" cy="5076826"/>
          </a:xfrm>
          <a:prstGeom prst="rect">
            <a:avLst/>
          </a:prstGeom>
          <a:ln>
            <a:solidFill>
              <a:srgbClr val="0000FF"/>
            </a:solidFill>
          </a:ln>
        </p:spPr>
      </p:pic>
      <p:sp>
        <p:nvSpPr>
          <p:cNvPr id="9" name="箭头: 右 8">
            <a:extLst>
              <a:ext uri="{FF2B5EF4-FFF2-40B4-BE49-F238E27FC236}">
                <a16:creationId xmlns:a16="http://schemas.microsoft.com/office/drawing/2014/main" id="{8BE3A2EC-F417-4608-3621-62FAE3C79208}"/>
              </a:ext>
            </a:extLst>
          </p:cNvPr>
          <p:cNvSpPr/>
          <p:nvPr/>
        </p:nvSpPr>
        <p:spPr>
          <a:xfrm>
            <a:off x="4511263" y="4403091"/>
            <a:ext cx="870045" cy="9906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object 2">
            <a:extLst>
              <a:ext uri="{FF2B5EF4-FFF2-40B4-BE49-F238E27FC236}">
                <a16:creationId xmlns:a16="http://schemas.microsoft.com/office/drawing/2014/main" id="{83855408-FBAB-48A2-0C31-3AE460336E4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3360" y="868421"/>
            <a:ext cx="4724400" cy="39113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zh-CN" altLang="en-US" b="1" spc="-5" dirty="0">
                <a:solidFill>
                  <a:srgbClr val="0000FF"/>
                </a:solidFill>
              </a:rPr>
              <a:t>七、完善</a:t>
            </a:r>
            <a:r>
              <a:rPr b="1" spc="-5" dirty="0" err="1">
                <a:solidFill>
                  <a:srgbClr val="0000FF"/>
                </a:solidFill>
              </a:rPr>
              <a:t>课程达成度报告</a:t>
            </a:r>
            <a:endParaRPr b="1" spc="-5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67879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0" y="876300"/>
            <a:ext cx="10692765" cy="452755"/>
            <a:chOff x="0" y="876300"/>
            <a:chExt cx="10692765" cy="452755"/>
          </a:xfrm>
        </p:grpSpPr>
        <p:sp>
          <p:nvSpPr>
            <p:cNvPr id="4" name="object 4"/>
            <p:cNvSpPr/>
            <p:nvPr/>
          </p:nvSpPr>
          <p:spPr>
            <a:xfrm>
              <a:off x="480060" y="1286255"/>
              <a:ext cx="10212705" cy="43180"/>
            </a:xfrm>
            <a:custGeom>
              <a:avLst/>
              <a:gdLst/>
              <a:ahLst/>
              <a:cxnLst/>
              <a:rect l="l" t="t" r="r" b="b"/>
              <a:pathLst>
                <a:path w="10212705" h="43180">
                  <a:moveTo>
                    <a:pt x="10212324" y="42672"/>
                  </a:moveTo>
                  <a:lnTo>
                    <a:pt x="15239" y="42672"/>
                  </a:lnTo>
                  <a:lnTo>
                    <a:pt x="0" y="0"/>
                  </a:lnTo>
                  <a:lnTo>
                    <a:pt x="10212324" y="0"/>
                  </a:lnTo>
                  <a:lnTo>
                    <a:pt x="10212324" y="42672"/>
                  </a:lnTo>
                  <a:close/>
                </a:path>
              </a:pathLst>
            </a:custGeom>
            <a:solidFill>
              <a:srgbClr val="BF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876300"/>
              <a:ext cx="480059" cy="445134"/>
            </a:xfrm>
            <a:custGeom>
              <a:avLst/>
              <a:gdLst/>
              <a:ahLst/>
              <a:cxnLst/>
              <a:rect l="l" t="t" r="r" b="b"/>
              <a:pathLst>
                <a:path w="480059" h="445134">
                  <a:moveTo>
                    <a:pt x="480060" y="445008"/>
                  </a:moveTo>
                  <a:lnTo>
                    <a:pt x="0" y="445008"/>
                  </a:lnTo>
                  <a:lnTo>
                    <a:pt x="0" y="0"/>
                  </a:lnTo>
                  <a:lnTo>
                    <a:pt x="237743" y="0"/>
                  </a:lnTo>
                  <a:lnTo>
                    <a:pt x="480060" y="445008"/>
                  </a:lnTo>
                  <a:close/>
                </a:path>
              </a:pathLst>
            </a:custGeom>
            <a:solidFill>
              <a:srgbClr val="9ABA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11286" y="1325176"/>
            <a:ext cx="8031014" cy="497572"/>
          </a:xfrm>
          <a:prstGeom prst="rect">
            <a:avLst/>
          </a:prstGeom>
        </p:spPr>
        <p:txBody>
          <a:bodyPr vert="horz" wrap="square" lIns="0" tIns="1727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60"/>
              </a:spcBef>
            </a:pPr>
            <a:r>
              <a:rPr lang="zh-CN" altLang="en-US" sz="2100" spc="-5" dirty="0">
                <a:latin typeface="宋体"/>
                <a:cs typeface="宋体"/>
              </a:rPr>
              <a:t>修改、</a:t>
            </a:r>
            <a:r>
              <a:rPr sz="2100" spc="-5" dirty="0" err="1">
                <a:latin typeface="宋体"/>
                <a:cs typeface="宋体"/>
              </a:rPr>
              <a:t>完善报告</a:t>
            </a:r>
            <a:r>
              <a:rPr sz="2100" spc="-5" dirty="0">
                <a:latin typeface="宋体"/>
                <a:cs typeface="宋体"/>
              </a:rPr>
              <a:t>。</a:t>
            </a:r>
            <a:endParaRPr sz="2100" dirty="0">
              <a:latin typeface="宋体"/>
              <a:cs typeface="宋体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5F84E869-C018-025F-34CE-BC923003AF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8300" y="1368356"/>
            <a:ext cx="5804899" cy="3048000"/>
          </a:xfrm>
          <a:prstGeom prst="rect">
            <a:avLst/>
          </a:prstGeom>
          <a:ln>
            <a:solidFill>
              <a:srgbClr val="0000FF"/>
            </a:solidFill>
          </a:ln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0E9A58E9-FA86-3B72-CF6C-DD8E41B4C1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8299" y="4552173"/>
            <a:ext cx="5804899" cy="3010677"/>
          </a:xfrm>
          <a:prstGeom prst="rect">
            <a:avLst/>
          </a:prstGeom>
          <a:ln>
            <a:solidFill>
              <a:srgbClr val="0000FF"/>
            </a:solidFill>
          </a:ln>
        </p:spPr>
      </p:pic>
      <p:sp>
        <p:nvSpPr>
          <p:cNvPr id="14" name="object 2">
            <a:extLst>
              <a:ext uri="{FF2B5EF4-FFF2-40B4-BE49-F238E27FC236}">
                <a16:creationId xmlns:a16="http://schemas.microsoft.com/office/drawing/2014/main" id="{73C35CE4-7FAA-C2E6-BF37-73AE548C602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3360" y="868421"/>
            <a:ext cx="4724400" cy="39113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zh-CN" altLang="en-US" b="1" spc="-5" dirty="0">
                <a:solidFill>
                  <a:srgbClr val="0000FF"/>
                </a:solidFill>
              </a:rPr>
              <a:t>七、完善</a:t>
            </a:r>
            <a:r>
              <a:rPr b="1" spc="-5" dirty="0" err="1">
                <a:solidFill>
                  <a:srgbClr val="0000FF"/>
                </a:solidFill>
              </a:rPr>
              <a:t>课程达成度报告</a:t>
            </a:r>
            <a:endParaRPr b="1" spc="-5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37866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UNIT_VALUE" val="29"/>
  <p:tag name="KSO_WM_UNIT_TEXT_FILL_FORE_SCHEMECOLOR_INDEX" val="13"/>
  <p:tag name="KSO_WM_UNIT_TEXT_FILL_TYPE" val="1"/>
  <p:tag name="KSO_WM_UNIT_USESOURCEFORMAT_APPLY" val="0"/>
  <p:tag name="KSO_WM_TEMPLATE_INDEX" val="20233280"/>
  <p:tag name="KSO_WM_UNIT_ID" val="custom20233280_1*a*1"/>
  <p:tag name="KSO_WM_UNIT_PRESET_TEXT" val="单击此处添加标题内容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UNIT_VALUE" val="29"/>
  <p:tag name="KSO_WM_UNIT_TEXT_FILL_FORE_SCHEMECOLOR_INDEX" val="13"/>
  <p:tag name="KSO_WM_UNIT_TEXT_FILL_TYPE" val="1"/>
  <p:tag name="KSO_WM_UNIT_USESOURCEFORMAT_APPLY" val="0"/>
  <p:tag name="KSO_WM_TEMPLATE_INDEX" val="20233280"/>
  <p:tag name="KSO_WM_UNIT_ID" val="custom20233280_1*a*1"/>
  <p:tag name="KSO_WM_UNIT_PRESET_TEXT" val="单击此处添加标题内容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</TotalTime>
  <Words>824</Words>
  <Application>Microsoft Office PowerPoint</Application>
  <PresentationFormat>自定义</PresentationFormat>
  <Paragraphs>91</Paragraphs>
  <Slides>22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6" baseType="lpstr">
      <vt:lpstr>宋体</vt:lpstr>
      <vt:lpstr>微软雅黑</vt:lpstr>
      <vt:lpstr>Wingdings</vt:lpstr>
      <vt:lpstr>Office Theme</vt:lpstr>
      <vt:lpstr>材料专业达成度报告电子化生成步骤详解</vt:lpstr>
      <vt:lpstr>PowerPoint 演示文稿</vt:lpstr>
      <vt:lpstr>PowerPoint 演示文稿</vt:lpstr>
      <vt:lpstr>PowerPoint 演示文稿</vt:lpstr>
      <vt:lpstr>一、答题纸设计与印刷</vt:lpstr>
      <vt:lpstr>PowerPoint 演示文稿</vt:lpstr>
      <vt:lpstr>PowerPoint 演示文稿</vt:lpstr>
      <vt:lpstr>PowerPoint 演示文稿</vt:lpstr>
      <vt:lpstr>PowerPoint 演示文稿</vt:lpstr>
      <vt:lpstr>六、生成课程达成度报告</vt:lpstr>
      <vt:lpstr>六、生成课程达成度报告</vt:lpstr>
      <vt:lpstr>六、生成课程达成度报告</vt:lpstr>
      <vt:lpstr>六、生成课程达成度报告</vt:lpstr>
      <vt:lpstr>六、生成课程达成度报告</vt:lpstr>
      <vt:lpstr>PowerPoint 演示文稿</vt:lpstr>
      <vt:lpstr>六、生成课程达成度报告</vt:lpstr>
      <vt:lpstr>六、生成课程达成度报告</vt:lpstr>
      <vt:lpstr>六、生成课程达成度报告</vt:lpstr>
      <vt:lpstr>六、生成课程达成度报告</vt:lpstr>
      <vt:lpstr>六、生成课程达成度报告</vt:lpstr>
      <vt:lpstr>七、完善课程达成度报告</vt:lpstr>
      <vt:lpstr>七、完善课程达成度报告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PowerPoint - çflµå?’å„Œå”?å“·æµ†ç¨‰(1) [å‘ªè¯»]</dc:title>
  <cp:lastModifiedBy>NiuJinan</cp:lastModifiedBy>
  <cp:revision>6</cp:revision>
  <dcterms:created xsi:type="dcterms:W3CDTF">2026-03-30T03:49:19Z</dcterms:created>
  <dcterms:modified xsi:type="dcterms:W3CDTF">2026-03-30T08:33:40Z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2025-11-28T00:00:00Z</vt:filetime>
  </property>
  <property fmtid="{D5CDD505-2E9C-101B-9397-08002B2CF9AE}" pid="3" name="LastSaved">
    <vt:filetime>2026-03-30T00:00:00Z</vt:filetime>
  </property>
  <property fmtid="{D5CDD505-2E9C-101B-9397-08002B2CF9AE}" pid="4" name="Producer">
    <vt:lpwstr>Microsoft: Print To PDF</vt:lpwstr>
  </property>
</Properties>
</file>